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alias w:val="pagrindine"/>
        <w:tag w:val="part_de49b00a84264eed8c446a4b8eb1d792"/>
        <w:id w:val="-405532551"/>
        <w:lock w:val="sdtLocked"/>
      </w:sdtPr>
      <w:sdtEndPr/>
      <w:sdtContent>
        <w:p w14:paraId="3885C7BE" w14:textId="77777777" w:rsidR="0006597C" w:rsidRDefault="0006597C">
          <w:pPr>
            <w:tabs>
              <w:tab w:val="center" w:pos="4986"/>
              <w:tab w:val="right" w:pos="9972"/>
            </w:tabs>
          </w:pPr>
        </w:p>
        <w:p w14:paraId="61A04C6B" w14:textId="77777777" w:rsidR="0006597C" w:rsidRDefault="0006597C">
          <w:pPr>
            <w:spacing w:line="276" w:lineRule="auto"/>
            <w:jc w:val="center"/>
            <w:rPr>
              <w:rFonts w:ascii="TimesLT" w:hAnsi="TimesLT"/>
              <w:sz w:val="20"/>
            </w:rPr>
          </w:pPr>
        </w:p>
        <w:p w14:paraId="3E6023AF" w14:textId="6B9C2E12" w:rsidR="0006597C" w:rsidRDefault="0040330F">
          <w:pPr>
            <w:spacing w:line="276" w:lineRule="auto"/>
            <w:jc w:val="center"/>
            <w:rPr>
              <w:rFonts w:ascii="TimesLT" w:hAnsi="TimesLT"/>
              <w:sz w:val="20"/>
            </w:rPr>
          </w:pPr>
          <w:r>
            <w:rPr>
              <w:rFonts w:ascii="TimesLT" w:hAnsi="TimesLT"/>
              <w:noProof/>
              <w:sz w:val="20"/>
              <w:lang w:val="en-US"/>
            </w:rPr>
            <w:drawing>
              <wp:inline distT="0" distB="0" distL="0" distR="0" wp14:anchorId="48D7CF3C" wp14:editId="1A35FD27">
                <wp:extent cx="552450" cy="561975"/>
                <wp:effectExtent l="0" t="0" r="0" b="9525"/>
                <wp:docPr id="1" name="Paveikslėlis 1" descr="Paveikslėlis, kuriame yra eskizas, piešimas, iliustracija, simbolis  Automatiškai sugeneruotas aprašyma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aveikslėlis 1" descr="Paveikslėlis, kuriame yra eskizas, piešimas, iliustracija, simbolis  Automatiškai sugeneruotas aprašymas"/>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552450" cy="561975"/>
                        </a:xfrm>
                        <a:prstGeom prst="rect">
                          <a:avLst/>
                        </a:prstGeom>
                        <a:noFill/>
                        <a:ln>
                          <a:noFill/>
                        </a:ln>
                      </pic:spPr>
                    </pic:pic>
                  </a:graphicData>
                </a:graphic>
              </wp:inline>
            </w:drawing>
          </w:r>
        </w:p>
        <w:p w14:paraId="40FA5C15" w14:textId="77777777" w:rsidR="0006597C" w:rsidRDefault="0006597C">
          <w:pPr>
            <w:tabs>
              <w:tab w:val="center" w:pos="4819"/>
            </w:tabs>
            <w:ind w:left="5529" w:firstLine="3111"/>
            <w:jc w:val="center"/>
            <w:rPr>
              <w:b/>
              <w:bCs/>
              <w:sz w:val="8"/>
              <w:szCs w:val="8"/>
            </w:rPr>
          </w:pPr>
        </w:p>
        <w:p w14:paraId="79049D7D" w14:textId="10BEFDC2" w:rsidR="0006597C" w:rsidRDefault="0040330F">
          <w:pPr>
            <w:jc w:val="center"/>
            <w:rPr>
              <w:b/>
              <w:szCs w:val="24"/>
              <w:lang w:eastAsia="lt-LT"/>
            </w:rPr>
          </w:pPr>
          <w:r>
            <w:rPr>
              <w:b/>
              <w:szCs w:val="24"/>
              <w:lang w:eastAsia="lt-LT"/>
            </w:rPr>
            <w:t>LIETUVOS RESPUBLIKOS SOCIALINĖS APSAUGOS IR DARBO MINISTRAS</w:t>
          </w:r>
        </w:p>
        <w:p w14:paraId="411ACE34" w14:textId="77777777" w:rsidR="0006597C" w:rsidRDefault="0006597C">
          <w:pPr>
            <w:jc w:val="center"/>
            <w:rPr>
              <w:b/>
              <w:szCs w:val="24"/>
              <w:lang w:eastAsia="lt-LT"/>
            </w:rPr>
          </w:pPr>
        </w:p>
        <w:p w14:paraId="3C657C3B" w14:textId="77777777" w:rsidR="0006597C" w:rsidRDefault="0040330F">
          <w:pPr>
            <w:jc w:val="center"/>
            <w:rPr>
              <w:b/>
              <w:szCs w:val="24"/>
              <w:lang w:eastAsia="lt-LT"/>
            </w:rPr>
          </w:pPr>
          <w:r>
            <w:rPr>
              <w:b/>
              <w:szCs w:val="24"/>
              <w:lang w:eastAsia="lt-LT"/>
            </w:rPr>
            <w:t>ĮSAKYMAS</w:t>
          </w:r>
        </w:p>
        <w:p w14:paraId="1C5BA705" w14:textId="672E0F62" w:rsidR="0006597C" w:rsidRDefault="0040330F">
          <w:pPr>
            <w:jc w:val="center"/>
            <w:rPr>
              <w:b/>
              <w:szCs w:val="24"/>
              <w:lang w:eastAsia="lt-LT"/>
            </w:rPr>
          </w:pPr>
          <w:r>
            <w:rPr>
              <w:b/>
              <w:szCs w:val="24"/>
            </w:rPr>
            <w:t>DĖL SOCIALINĖS APSAUGOS IR DARBO MINISTRO 2022 M. LAPKRIČIO 23 D. ĮSAKYMO NR. A1-776 „</w:t>
          </w:r>
          <w:r>
            <w:rPr>
              <w:b/>
              <w:szCs w:val="24"/>
              <w:lang w:eastAsia="lt-LT"/>
            </w:rPr>
            <w:t>DĖL PREVENCINIŲ SOCIALINIŲ PASLAUGŲ ORGANIZAVIMO IR TEIKIMO TVARKOS APRAŠO PATVIRTINIMO</w:t>
          </w:r>
          <w:r>
            <w:rPr>
              <w:b/>
              <w:szCs w:val="24"/>
            </w:rPr>
            <w:t>“ PAKEITIMO</w:t>
          </w:r>
        </w:p>
        <w:p w14:paraId="03233E84" w14:textId="77777777" w:rsidR="0006597C" w:rsidRDefault="0006597C">
          <w:pPr>
            <w:jc w:val="both"/>
            <w:rPr>
              <w:szCs w:val="24"/>
              <w:lang w:eastAsia="lt-LT"/>
            </w:rPr>
          </w:pPr>
        </w:p>
        <w:p w14:paraId="4E14D14F" w14:textId="3AB19530" w:rsidR="0006597C" w:rsidRDefault="004433A5">
          <w:pPr>
            <w:jc w:val="center"/>
          </w:pPr>
          <w:r>
            <w:t xml:space="preserve">2026 m. liepos 2 d. </w:t>
          </w:r>
          <w:r w:rsidR="0040330F">
            <w:t xml:space="preserve">Nr. </w:t>
          </w:r>
          <w:r>
            <w:t>A1-408</w:t>
          </w:r>
        </w:p>
        <w:p w14:paraId="04FF91C1" w14:textId="2AD87BDF" w:rsidR="0006597C" w:rsidRDefault="0040330F">
          <w:pPr>
            <w:jc w:val="center"/>
            <w:rPr>
              <w:szCs w:val="24"/>
              <w:lang w:eastAsia="lt-LT"/>
            </w:rPr>
          </w:pPr>
          <w:r>
            <w:rPr>
              <w:szCs w:val="24"/>
              <w:lang w:eastAsia="lt-LT"/>
            </w:rPr>
            <w:t>Vilnius</w:t>
          </w:r>
        </w:p>
        <w:p w14:paraId="6DAC6FE4" w14:textId="77777777" w:rsidR="0006597C" w:rsidRDefault="0006597C">
          <w:pPr>
            <w:ind w:firstLine="900"/>
            <w:jc w:val="both"/>
            <w:rPr>
              <w:szCs w:val="24"/>
              <w:lang w:eastAsia="lt-LT"/>
            </w:rPr>
          </w:pPr>
        </w:p>
        <w:sdt>
          <w:sdtPr>
            <w:alias w:val="pastraipa"/>
            <w:tag w:val="part_c69d637f4d48409fb65e212165e4c532"/>
            <w:id w:val="924690451"/>
            <w:lock w:val="sdtLocked"/>
          </w:sdtPr>
          <w:sdtEndPr/>
          <w:sdtContent>
            <w:p w14:paraId="1C553423" w14:textId="1755A1D3" w:rsidR="0006597C" w:rsidRDefault="0040330F">
              <w:pPr>
                <w:spacing w:line="360" w:lineRule="atLeast"/>
                <w:ind w:firstLine="720"/>
                <w:jc w:val="both"/>
                <w:rPr>
                  <w:szCs w:val="24"/>
                  <w:lang w:eastAsia="lt-LT"/>
                </w:rPr>
              </w:pPr>
              <w:r>
                <w:rPr>
                  <w:spacing w:val="100"/>
                  <w:szCs w:val="24"/>
                </w:rPr>
                <w:t>Pakeičiu</w:t>
              </w:r>
              <w:r>
                <w:rPr>
                  <w:spacing w:val="40"/>
                  <w:szCs w:val="24"/>
                </w:rPr>
                <w:t xml:space="preserve"> </w:t>
              </w:r>
              <w:r>
                <w:rPr>
                  <w:szCs w:val="24"/>
                  <w:lang w:eastAsia="lt-LT"/>
                </w:rPr>
                <w:t xml:space="preserve">Prevencinių socialinių paslaugų organizavimo ir teikimo tvarkos aprašą, patvirtintą </w:t>
              </w:r>
              <w:r>
                <w:rPr>
                  <w:szCs w:val="24"/>
                </w:rPr>
                <w:t>Lietuvos Respublikos socialinės apsaugos ir darbo ministro 2022 m. lapkričio 23 d. įsakymu Nr. A1-776 „Dėl</w:t>
              </w:r>
              <w:r>
                <w:rPr>
                  <w:szCs w:val="24"/>
                  <w:lang w:eastAsia="lt-LT"/>
                </w:rPr>
                <w:t xml:space="preserve"> Prevencinių socialinių paslaugų organizavimo ir teikimo tvarkos aprašo patvirtinimo“, ir jį išdėstau nauja redakcija (pridedama).</w:t>
              </w:r>
            </w:p>
            <w:p w14:paraId="5772690D" w14:textId="1A9B4986" w:rsidR="0006597C" w:rsidRDefault="0006597C">
              <w:pPr>
                <w:jc w:val="both"/>
                <w:textAlignment w:val="baseline"/>
                <w:rPr>
                  <w:bCs/>
                  <w:szCs w:val="24"/>
                  <w:shd w:val="clear" w:color="auto" w:fill="FFFFFF"/>
                  <w:lang w:eastAsia="lt-LT"/>
                </w:rPr>
              </w:pPr>
            </w:p>
            <w:p w14:paraId="06BB16D7" w14:textId="77777777" w:rsidR="0006597C" w:rsidRDefault="0006597C">
              <w:pPr>
                <w:jc w:val="both"/>
                <w:textAlignment w:val="baseline"/>
                <w:rPr>
                  <w:bCs/>
                  <w:szCs w:val="24"/>
                  <w:shd w:val="clear" w:color="auto" w:fill="FFFFFF"/>
                  <w:lang w:eastAsia="lt-LT"/>
                </w:rPr>
              </w:pPr>
            </w:p>
            <w:p w14:paraId="26508FF1" w14:textId="77777777" w:rsidR="0006597C" w:rsidRDefault="0040330F">
              <w:pPr>
                <w:jc w:val="both"/>
                <w:textAlignment w:val="baseline"/>
                <w:rPr>
                  <w:bCs/>
                  <w:szCs w:val="24"/>
                  <w:shd w:val="clear" w:color="auto" w:fill="FFFFFF"/>
                  <w:lang w:eastAsia="lt-LT"/>
                </w:rPr>
              </w:pPr>
            </w:p>
          </w:sdtContent>
        </w:sdt>
        <w:sdt>
          <w:sdtPr>
            <w:alias w:val="signatura"/>
            <w:tag w:val="part_e0389b10bd9e4a8e938b36f9390699c0"/>
            <w:id w:val="-1476990187"/>
            <w:lock w:val="sdtLocked"/>
          </w:sdtPr>
          <w:sdtEndPr/>
          <w:sdtContent>
            <w:p w14:paraId="35DE80A9" w14:textId="2F5A14AA" w:rsidR="0006597C" w:rsidRDefault="0040330F" w:rsidP="004433A5">
              <w:pPr>
                <w:tabs>
                  <w:tab w:val="right" w:pos="9639"/>
                </w:tabs>
                <w:rPr>
                  <w:sz w:val="22"/>
                  <w:szCs w:val="22"/>
                  <w:lang w:eastAsia="lt-LT"/>
                </w:rPr>
              </w:pPr>
              <w:r>
                <w:t>Laikinai einanti socialinės apsaugos ir darbo ministro pareigas</w:t>
              </w:r>
              <w:r>
                <w:rPr>
                  <w:color w:val="000000"/>
                  <w:szCs w:val="24"/>
                  <w:lang w:eastAsia="lt-LT"/>
                </w:rPr>
                <w:t xml:space="preserve">                                      Jūratė </w:t>
              </w:r>
              <w:proofErr w:type="spellStart"/>
              <w:r>
                <w:rPr>
                  <w:color w:val="000000"/>
                  <w:szCs w:val="24"/>
                  <w:lang w:eastAsia="lt-LT"/>
                </w:rPr>
                <w:t>Zailskienė</w:t>
              </w:r>
              <w:proofErr w:type="spellEnd"/>
              <w:r>
                <w:rPr>
                  <w:color w:val="000000"/>
                  <w:szCs w:val="24"/>
                  <w:lang w:eastAsia="lt-LT"/>
                </w:rPr>
                <w:t xml:space="preserve"> </w:t>
              </w:r>
            </w:p>
          </w:sdtContent>
        </w:sdt>
      </w:sdtContent>
    </w:sdt>
    <w:sdt>
      <w:sdtPr>
        <w:alias w:val="patvirtinta"/>
        <w:tag w:val="part_c16d170720af4c6f8f2a17375c09d31c"/>
        <w:id w:val="-2085828625"/>
        <w:lock w:val="sdtLocked"/>
      </w:sdtPr>
      <w:sdtEndPr/>
      <w:sdtContent>
        <w:p w14:paraId="70D010E8" w14:textId="77777777" w:rsidR="004433A5" w:rsidRDefault="004433A5">
          <w:pPr>
            <w:ind w:left="4820"/>
            <w:jc w:val="both"/>
            <w:sectPr w:rsidR="004433A5" w:rsidSect="004433A5">
              <w:headerReference w:type="even" r:id="rId13"/>
              <w:headerReference w:type="default" r:id="rId14"/>
              <w:footerReference w:type="even" r:id="rId15"/>
              <w:footerReference w:type="default" r:id="rId16"/>
              <w:headerReference w:type="first" r:id="rId17"/>
              <w:footerReference w:type="first" r:id="rId18"/>
              <w:pgSz w:w="11907" w:h="16840"/>
              <w:pgMar w:top="1134" w:right="567" w:bottom="1134" w:left="1418" w:header="709" w:footer="709" w:gutter="0"/>
              <w:pgNumType w:start="1"/>
              <w:cols w:space="1296"/>
              <w:titlePg/>
              <w:docGrid w:linePitch="326"/>
            </w:sectPr>
          </w:pPr>
        </w:p>
        <w:p w14:paraId="03D8C7CF" w14:textId="77777777" w:rsidR="0006597C" w:rsidRDefault="0040330F">
          <w:pPr>
            <w:ind w:left="4820"/>
            <w:jc w:val="both"/>
            <w:rPr>
              <w:szCs w:val="24"/>
              <w:lang w:eastAsia="lt-LT"/>
            </w:rPr>
          </w:pPr>
          <w:r>
            <w:rPr>
              <w:szCs w:val="24"/>
              <w:lang w:eastAsia="lt-LT"/>
            </w:rPr>
            <w:lastRenderedPageBreak/>
            <w:t>PATVIRTINTA</w:t>
          </w:r>
        </w:p>
        <w:p w14:paraId="2E75F657" w14:textId="77777777" w:rsidR="0006597C" w:rsidRDefault="0040330F">
          <w:pPr>
            <w:ind w:left="4820"/>
            <w:jc w:val="both"/>
            <w:rPr>
              <w:szCs w:val="24"/>
              <w:lang w:eastAsia="lt-LT"/>
            </w:rPr>
          </w:pPr>
          <w:r>
            <w:rPr>
              <w:szCs w:val="24"/>
            </w:rPr>
            <w:t>Lietuvos Respublikos socialinės apsaugos</w:t>
          </w:r>
        </w:p>
        <w:p w14:paraId="7FD9D3C7" w14:textId="47CCC3E1" w:rsidR="0006597C" w:rsidRDefault="0040330F">
          <w:pPr>
            <w:ind w:left="4820"/>
            <w:jc w:val="both"/>
            <w:rPr>
              <w:szCs w:val="24"/>
            </w:rPr>
          </w:pPr>
          <w:r>
            <w:rPr>
              <w:szCs w:val="24"/>
            </w:rPr>
            <w:t xml:space="preserve">ir darbo ministro 2022 m. lapkričio 23 d. </w:t>
          </w:r>
        </w:p>
        <w:p w14:paraId="29650BA5" w14:textId="45CA6036" w:rsidR="0006597C" w:rsidRDefault="0040330F">
          <w:pPr>
            <w:ind w:left="4820"/>
            <w:jc w:val="both"/>
            <w:rPr>
              <w:szCs w:val="24"/>
            </w:rPr>
          </w:pPr>
          <w:r>
            <w:rPr>
              <w:szCs w:val="24"/>
            </w:rPr>
            <w:t xml:space="preserve">įsakymu Nr. A1-776 </w:t>
          </w:r>
        </w:p>
        <w:p w14:paraId="49E1B1F6" w14:textId="30FB07C0" w:rsidR="0006597C" w:rsidRDefault="0040330F">
          <w:pPr>
            <w:ind w:left="4820"/>
            <w:jc w:val="both"/>
            <w:rPr>
              <w:szCs w:val="24"/>
            </w:rPr>
          </w:pPr>
          <w:r>
            <w:rPr>
              <w:szCs w:val="24"/>
            </w:rPr>
            <w:t>(Lietuvos Respublikos socialinės apsaugos</w:t>
          </w:r>
        </w:p>
        <w:p w14:paraId="1F44B7DC" w14:textId="1BEB100D" w:rsidR="0006597C" w:rsidRDefault="0040330F">
          <w:pPr>
            <w:ind w:left="4820"/>
            <w:rPr>
              <w:szCs w:val="24"/>
            </w:rPr>
          </w:pPr>
          <w:r>
            <w:rPr>
              <w:szCs w:val="24"/>
            </w:rPr>
            <w:t xml:space="preserve">ir darbo ministro </w:t>
          </w:r>
          <w:r w:rsidR="004433A5">
            <w:rPr>
              <w:szCs w:val="24"/>
            </w:rPr>
            <w:t>2026 m. liepos 2 d.</w:t>
          </w:r>
        </w:p>
        <w:p w14:paraId="0F124CB6" w14:textId="6CA1DF7B" w:rsidR="0006597C" w:rsidRDefault="0040330F">
          <w:pPr>
            <w:ind w:left="4820"/>
            <w:rPr>
              <w:szCs w:val="24"/>
            </w:rPr>
          </w:pPr>
          <w:r>
            <w:rPr>
              <w:szCs w:val="24"/>
            </w:rPr>
            <w:t xml:space="preserve">įsakymo Nr. </w:t>
          </w:r>
          <w:r w:rsidR="004433A5">
            <w:t>A1-408</w:t>
          </w:r>
        </w:p>
        <w:p w14:paraId="4C15A8ED" w14:textId="77777777" w:rsidR="0006597C" w:rsidRDefault="0040330F">
          <w:pPr>
            <w:ind w:left="4820"/>
            <w:rPr>
              <w:szCs w:val="24"/>
            </w:rPr>
          </w:pPr>
          <w:r>
            <w:rPr>
              <w:szCs w:val="24"/>
            </w:rPr>
            <w:t>redakcija)</w:t>
          </w:r>
        </w:p>
        <w:p w14:paraId="261D31E4" w14:textId="77777777" w:rsidR="0006597C" w:rsidRDefault="0006597C">
          <w:pPr>
            <w:tabs>
              <w:tab w:val="right" w:pos="9639"/>
            </w:tabs>
            <w:jc w:val="center"/>
            <w:rPr>
              <w:color w:val="000000"/>
              <w:szCs w:val="24"/>
              <w:lang w:eastAsia="lt-LT"/>
            </w:rPr>
          </w:pPr>
        </w:p>
        <w:p w14:paraId="3E77F6CB" w14:textId="77777777" w:rsidR="0006597C" w:rsidRDefault="0040330F">
          <w:pPr>
            <w:jc w:val="center"/>
            <w:rPr>
              <w:b/>
              <w:smallCaps/>
              <w:szCs w:val="24"/>
              <w:lang w:eastAsia="lt-LT"/>
            </w:rPr>
          </w:pPr>
          <w:sdt>
            <w:sdtPr>
              <w:alias w:val="Pavadinimas"/>
              <w:tag w:val="title_c16d170720af4c6f8f2a17375c09d31c"/>
              <w:id w:val="964389892"/>
              <w:lock w:val="sdtLocked"/>
            </w:sdtPr>
            <w:sdtEndPr/>
            <w:sdtContent>
              <w:r>
                <w:rPr>
                  <w:b/>
                  <w:szCs w:val="24"/>
                  <w:highlight w:val="white"/>
                  <w:lang w:eastAsia="lt-LT"/>
                </w:rPr>
                <w:t xml:space="preserve">PREVENCINIŲ </w:t>
              </w:r>
              <w:r>
                <w:rPr>
                  <w:b/>
                  <w:smallCaps/>
                  <w:szCs w:val="24"/>
                  <w:lang w:eastAsia="lt-LT"/>
                </w:rPr>
                <w:t>SOCIALINIŲ PASLAUGŲ ORGANIZAVIMO IR TEIKIMO TVARKOS APRAŠAS</w:t>
              </w:r>
            </w:sdtContent>
          </w:sdt>
        </w:p>
        <w:p w14:paraId="1B439A26" w14:textId="77777777" w:rsidR="0006597C" w:rsidRDefault="0006597C">
          <w:pPr>
            <w:jc w:val="center"/>
            <w:rPr>
              <w:smallCaps/>
              <w:szCs w:val="24"/>
              <w:lang w:eastAsia="lt-LT"/>
            </w:rPr>
          </w:pPr>
        </w:p>
        <w:sdt>
          <w:sdtPr>
            <w:alias w:val="skyrius"/>
            <w:tag w:val="part_7f0baa1e6bfe4c5abd0ca1fe8a29b1da"/>
            <w:id w:val="-1925721832"/>
            <w:lock w:val="sdtLocked"/>
          </w:sdtPr>
          <w:sdtEndPr/>
          <w:sdtContent>
            <w:p w14:paraId="0B7D5376" w14:textId="77777777" w:rsidR="0006597C" w:rsidRDefault="0040330F">
              <w:pPr>
                <w:jc w:val="center"/>
                <w:rPr>
                  <w:b/>
                  <w:szCs w:val="24"/>
                  <w:lang w:eastAsia="lt-LT"/>
                </w:rPr>
              </w:pPr>
              <w:sdt>
                <w:sdtPr>
                  <w:alias w:val="Numeris"/>
                  <w:tag w:val="nr_7f0baa1e6bfe4c5abd0ca1fe8a29b1da"/>
                  <w:id w:val="494069196"/>
                  <w:lock w:val="sdtLocked"/>
                </w:sdtPr>
                <w:sdtEndPr/>
                <w:sdtContent>
                  <w:r>
                    <w:rPr>
                      <w:b/>
                      <w:szCs w:val="24"/>
                      <w:lang w:eastAsia="lt-LT"/>
                    </w:rPr>
                    <w:t>I</w:t>
                  </w:r>
                </w:sdtContent>
              </w:sdt>
              <w:r>
                <w:rPr>
                  <w:b/>
                  <w:szCs w:val="24"/>
                  <w:lang w:eastAsia="lt-LT"/>
                </w:rPr>
                <w:t xml:space="preserve"> SKYRIUS</w:t>
              </w:r>
            </w:p>
            <w:p w14:paraId="61F79D6C" w14:textId="77777777" w:rsidR="0006597C" w:rsidRDefault="0040330F">
              <w:pPr>
                <w:jc w:val="center"/>
                <w:rPr>
                  <w:szCs w:val="24"/>
                  <w:lang w:eastAsia="lt-LT"/>
                </w:rPr>
              </w:pPr>
              <w:sdt>
                <w:sdtPr>
                  <w:alias w:val="Pavadinimas"/>
                  <w:tag w:val="title_7f0baa1e6bfe4c5abd0ca1fe8a29b1da"/>
                  <w:id w:val="1102150749"/>
                  <w:lock w:val="sdtLocked"/>
                </w:sdtPr>
                <w:sdtEndPr/>
                <w:sdtContent>
                  <w:r>
                    <w:rPr>
                      <w:b/>
                      <w:szCs w:val="24"/>
                      <w:lang w:eastAsia="lt-LT"/>
                    </w:rPr>
                    <w:t>BENDROSIOS NUOSTATOS</w:t>
                  </w:r>
                </w:sdtContent>
              </w:sdt>
            </w:p>
            <w:p w14:paraId="735F23FA" w14:textId="77777777" w:rsidR="0006597C" w:rsidRDefault="0006597C">
              <w:pPr>
                <w:jc w:val="center"/>
                <w:rPr>
                  <w:szCs w:val="24"/>
                  <w:lang w:eastAsia="lt-LT"/>
                </w:rPr>
              </w:pPr>
            </w:p>
            <w:sdt>
              <w:sdtPr>
                <w:alias w:val="1 p."/>
                <w:tag w:val="part_b67c673f225d4a1982916840c9ccc8aa"/>
                <w:id w:val="-2065708688"/>
                <w:lock w:val="sdtLocked"/>
              </w:sdtPr>
              <w:sdtEndPr/>
              <w:sdtContent>
                <w:p w14:paraId="23F435AB" w14:textId="159CDAE6" w:rsidR="0006597C" w:rsidRDefault="0040330F">
                  <w:pPr>
                    <w:pBdr>
                      <w:top w:val="nil"/>
                      <w:left w:val="nil"/>
                      <w:bottom w:val="nil"/>
                      <w:right w:val="nil"/>
                      <w:between w:val="nil"/>
                    </w:pBdr>
                    <w:tabs>
                      <w:tab w:val="left" w:pos="1134"/>
                    </w:tabs>
                    <w:spacing w:line="360" w:lineRule="atLeast"/>
                    <w:ind w:firstLine="720"/>
                    <w:jc w:val="both"/>
                    <w:rPr>
                      <w:szCs w:val="24"/>
                      <w:lang w:eastAsia="lt-LT"/>
                    </w:rPr>
                  </w:pPr>
                  <w:sdt>
                    <w:sdtPr>
                      <w:alias w:val="Numeris"/>
                      <w:tag w:val="nr_b67c673f225d4a1982916840c9ccc8aa"/>
                      <w:id w:val="1358395055"/>
                      <w:lock w:val="sdtLocked"/>
                    </w:sdtPr>
                    <w:sdtEndPr/>
                    <w:sdtContent>
                      <w:r>
                        <w:rPr>
                          <w:color w:val="000000"/>
                          <w:szCs w:val="24"/>
                          <w:lang w:eastAsia="lt-LT"/>
                        </w:rPr>
                        <w:t>1</w:t>
                      </w:r>
                    </w:sdtContent>
                  </w:sdt>
                  <w:r>
                    <w:rPr>
                      <w:color w:val="000000"/>
                      <w:szCs w:val="24"/>
                      <w:lang w:eastAsia="lt-LT"/>
                    </w:rPr>
                    <w:t>.</w:t>
                  </w:r>
                  <w:r>
                    <w:rPr>
                      <w:color w:val="000000"/>
                      <w:szCs w:val="24"/>
                      <w:lang w:eastAsia="lt-LT"/>
                    </w:rPr>
                    <w:tab/>
                  </w:r>
                  <w:r>
                    <w:rPr>
                      <w:szCs w:val="24"/>
                      <w:lang w:eastAsia="lt-LT"/>
                    </w:rPr>
                    <w:t>Prevencinių socialinių paslaugų organizavimo ir teikimo tvarkos apraše (toliau – Aprašas) reglamentuojamas prevencinių socialinių paslaugų organizavimas ir teikimas savivaldybės teritorijoje.</w:t>
                  </w:r>
                </w:p>
              </w:sdtContent>
            </w:sdt>
            <w:sdt>
              <w:sdtPr>
                <w:alias w:val="2 p."/>
                <w:tag w:val="part_9632ea8eef0d418ab17fe42c4eacd0c6"/>
                <w:id w:val="851841974"/>
                <w:lock w:val="sdtLocked"/>
              </w:sdtPr>
              <w:sdtEndPr/>
              <w:sdtContent>
                <w:p w14:paraId="6ABBA0BC" w14:textId="77777777" w:rsidR="0006597C" w:rsidRDefault="0040330F">
                  <w:pPr>
                    <w:spacing w:line="360" w:lineRule="atLeast"/>
                    <w:ind w:firstLine="720"/>
                    <w:jc w:val="both"/>
                    <w:rPr>
                      <w:szCs w:val="24"/>
                      <w:lang w:eastAsia="lt-LT"/>
                    </w:rPr>
                  </w:pPr>
                  <w:sdt>
                    <w:sdtPr>
                      <w:alias w:val="Numeris"/>
                      <w:tag w:val="nr_9632ea8eef0d418ab17fe42c4eacd0c6"/>
                      <w:id w:val="905187782"/>
                      <w:lock w:val="sdtLocked"/>
                    </w:sdtPr>
                    <w:sdtEndPr/>
                    <w:sdtContent>
                      <w:r>
                        <w:rPr>
                          <w:szCs w:val="24"/>
                          <w:lang w:eastAsia="lt-LT"/>
                        </w:rPr>
                        <w:t>2</w:t>
                      </w:r>
                    </w:sdtContent>
                  </w:sdt>
                  <w:r>
                    <w:rPr>
                      <w:szCs w:val="24"/>
                      <w:lang w:eastAsia="lt-LT"/>
                    </w:rPr>
                    <w:t>. Apraše vartojamos sąvokos:</w:t>
                  </w:r>
                </w:p>
                <w:sdt>
                  <w:sdtPr>
                    <w:alias w:val="2.1 pp."/>
                    <w:tag w:val="part_a679a9d03d9841aaac1ee76a4a08ce54"/>
                    <w:id w:val="1186708606"/>
                    <w:lock w:val="sdtLocked"/>
                  </w:sdtPr>
                  <w:sdtEndPr/>
                  <w:sdtContent>
                    <w:p w14:paraId="3B122E4E" w14:textId="2998584B" w:rsidR="0006597C" w:rsidRDefault="0040330F">
                      <w:pPr>
                        <w:pBdr>
                          <w:top w:val="nil"/>
                          <w:left w:val="nil"/>
                          <w:bottom w:val="nil"/>
                          <w:right w:val="nil"/>
                          <w:between w:val="nil"/>
                        </w:pBdr>
                        <w:tabs>
                          <w:tab w:val="left" w:pos="1134"/>
                        </w:tabs>
                        <w:spacing w:line="360" w:lineRule="atLeast"/>
                        <w:ind w:firstLine="720"/>
                        <w:jc w:val="both"/>
                        <w:rPr>
                          <w:color w:val="000000"/>
                          <w:szCs w:val="24"/>
                          <w:lang w:eastAsia="lt-LT"/>
                        </w:rPr>
                      </w:pPr>
                      <w:sdt>
                        <w:sdtPr>
                          <w:alias w:val="Numeris"/>
                          <w:tag w:val="nr_a679a9d03d9841aaac1ee76a4a08ce54"/>
                          <w:id w:val="762196352"/>
                          <w:lock w:val="sdtLocked"/>
                        </w:sdtPr>
                        <w:sdtEndPr/>
                        <w:sdtContent>
                          <w:r>
                            <w:rPr>
                              <w:color w:val="000000"/>
                              <w:szCs w:val="24"/>
                              <w:lang w:eastAsia="lt-LT"/>
                            </w:rPr>
                            <w:t>2.1</w:t>
                          </w:r>
                        </w:sdtContent>
                      </w:sdt>
                      <w:r>
                        <w:rPr>
                          <w:color w:val="000000"/>
                          <w:szCs w:val="24"/>
                          <w:lang w:eastAsia="lt-LT"/>
                        </w:rPr>
                        <w:t xml:space="preserve">. </w:t>
                      </w:r>
                      <w:r>
                        <w:rPr>
                          <w:b/>
                          <w:bCs/>
                          <w:color w:val="000000"/>
                          <w:szCs w:val="24"/>
                          <w:lang w:eastAsia="lt-LT"/>
                        </w:rPr>
                        <w:t>Koordinuojanti institucija</w:t>
                      </w:r>
                      <w:r>
                        <w:rPr>
                          <w:color w:val="000000"/>
                          <w:szCs w:val="24"/>
                          <w:lang w:eastAsia="lt-LT"/>
                        </w:rPr>
                        <w:t xml:space="preserve"> – institucija, koordinuojanti kompleksinių paslaugų šeimai teikimą, </w:t>
                      </w:r>
                      <w:r>
                        <w:rPr>
                          <w:color w:val="000000"/>
                          <w:szCs w:val="24"/>
                          <w:shd w:val="clear" w:color="auto" w:fill="FFFFFF"/>
                          <w:lang w:eastAsia="lt-LT"/>
                        </w:rPr>
                        <w:t xml:space="preserve">2021–2030 metų plėtros programos valdytojos Lietuvos Respublikos socialinės apsaugos ir darbo ministerijos šeimos politikos stiprinimo plėtros programos pažangos priemonės Nr. 09-004-02-05-01 „Gerinti socialinių paslaugų kokybę ir prieinamumą, didinti socialinės paramos veiksmingumą kriziniais atvejais šeimoje“ aprašo, patvirtinto </w:t>
                      </w:r>
                      <w:r>
                        <w:rPr>
                          <w:color w:val="000000"/>
                          <w:szCs w:val="24"/>
                          <w:lang w:eastAsia="lt-LT"/>
                        </w:rPr>
                        <w:t>Lietuvos Respublikos socialinės apsaugos ir darbo ministro 2022 m. birželio 8 d. į</w:t>
                      </w:r>
                      <w:r>
                        <w:rPr>
                          <w:color w:val="000000"/>
                          <w:szCs w:val="24"/>
                          <w:lang w:eastAsia="lt-LT"/>
                        </w:rPr>
                        <w:t xml:space="preserve">sakymu Nr. A1-393 „Dėl </w:t>
                      </w:r>
                      <w:r>
                        <w:rPr>
                          <w:color w:val="000000"/>
                          <w:szCs w:val="24"/>
                          <w:shd w:val="clear" w:color="auto" w:fill="FFFFFF"/>
                          <w:lang w:eastAsia="lt-LT"/>
                        </w:rPr>
                        <w:t>2021–2030 metų plėtros programos valdytojos Lietuvos Respublikos socialinės apsaugos ir darbo ministerijos šeimos politikos stiprinimo plėtros programos pažangos priemonės Nr. 09-004-02-05-01 „Gerinti socialinių paslaugų kokybę ir prieinamumą, didinti socialinės paramos veiksmingumą kriziniais atvejais šeimoje“ aprašo</w:t>
                      </w:r>
                      <w:r>
                        <w:rPr>
                          <w:color w:val="000000"/>
                          <w:szCs w:val="24"/>
                          <w:lang w:eastAsia="lt-LT"/>
                        </w:rPr>
                        <w:t xml:space="preserve"> patvirtinimo“, III skyriaus 8 ir 9 punktuose nurodytų veiklų projektų vykdytoja.</w:t>
                      </w:r>
                    </w:p>
                  </w:sdtContent>
                </w:sdt>
                <w:sdt>
                  <w:sdtPr>
                    <w:alias w:val="2.2 pp."/>
                    <w:tag w:val="part_08ccfcb6c68f4de4b1f816b3e583bea5"/>
                    <w:id w:val="-1338151011"/>
                    <w:lock w:val="sdtLocked"/>
                  </w:sdtPr>
                  <w:sdtEndPr/>
                  <w:sdtContent>
                    <w:p w14:paraId="4387304A" w14:textId="5ED202BA" w:rsidR="0006597C" w:rsidRDefault="0040330F">
                      <w:pPr>
                        <w:spacing w:line="360" w:lineRule="atLeast"/>
                        <w:ind w:firstLine="720"/>
                        <w:jc w:val="both"/>
                        <w:rPr>
                          <w:szCs w:val="24"/>
                          <w:lang w:eastAsia="lt-LT"/>
                        </w:rPr>
                      </w:pPr>
                      <w:sdt>
                        <w:sdtPr>
                          <w:alias w:val="Numeris"/>
                          <w:tag w:val="nr_08ccfcb6c68f4de4b1f816b3e583bea5"/>
                          <w:id w:val="-2145266866"/>
                          <w:lock w:val="sdtLocked"/>
                        </w:sdtPr>
                        <w:sdtEndPr/>
                        <w:sdtContent>
                          <w:r>
                            <w:rPr>
                              <w:color w:val="000000"/>
                              <w:szCs w:val="24"/>
                              <w:lang w:eastAsia="lt-LT"/>
                            </w:rPr>
                            <w:t>2.2</w:t>
                          </w:r>
                        </w:sdtContent>
                      </w:sdt>
                      <w:r>
                        <w:rPr>
                          <w:color w:val="000000"/>
                          <w:szCs w:val="24"/>
                          <w:lang w:eastAsia="lt-LT"/>
                        </w:rPr>
                        <w:t>. Kitos Apraše vartojamos sąvokos suprantamos taip, kaip jos apibrėžiamos</w:t>
                      </w:r>
                      <w:r>
                        <w:rPr>
                          <w:szCs w:val="24"/>
                          <w:lang w:eastAsia="lt-LT"/>
                        </w:rPr>
                        <w:t xml:space="preserve"> Lietuvos Respublikos jaunimo politikos pagrindų įstatyme,</w:t>
                      </w:r>
                      <w:r>
                        <w:rPr>
                          <w:color w:val="000000"/>
                          <w:szCs w:val="24"/>
                          <w:lang w:eastAsia="lt-LT"/>
                        </w:rPr>
                        <w:t xml:space="preserve"> Lietuvos Respublikos </w:t>
                      </w:r>
                      <w:r>
                        <w:rPr>
                          <w:szCs w:val="24"/>
                          <w:lang w:eastAsia="lt-LT"/>
                        </w:rPr>
                        <w:t>nevyriausybinių organizacijų plėtros įstatyme,</w:t>
                      </w:r>
                      <w:r>
                        <w:rPr>
                          <w:color w:val="000000"/>
                          <w:szCs w:val="24"/>
                          <w:lang w:eastAsia="lt-LT"/>
                        </w:rPr>
                        <w:t xml:space="preserve"> Lietuvos Respublikos socialinių paslaugų įstatyme, </w:t>
                      </w:r>
                      <w:r>
                        <w:rPr>
                          <w:szCs w:val="24"/>
                          <w:lang w:eastAsia="lt-LT"/>
                        </w:rPr>
                        <w:t xml:space="preserve">Lietuvos Respublikos vietos savivaldos įstatyme, Socialinių paslaugų kataloge, patvirtintame Lietuvos Respublikos socialinės apsaugos ir darbo ministro </w:t>
                      </w:r>
                      <w:r>
                        <w:rPr>
                          <w:szCs w:val="24"/>
                          <w:highlight w:val="white"/>
                          <w:lang w:eastAsia="lt-LT"/>
                        </w:rPr>
                        <w:t>2006 m. balandžio 5</w:t>
                      </w:r>
                      <w:r>
                        <w:rPr>
                          <w:szCs w:val="24"/>
                          <w:lang w:eastAsia="lt-LT"/>
                        </w:rPr>
                        <w:t> d. įsakymu Nr. A1-93 „</w:t>
                      </w:r>
                      <w:r>
                        <w:rPr>
                          <w:szCs w:val="24"/>
                          <w:highlight w:val="white"/>
                          <w:lang w:eastAsia="lt-LT"/>
                        </w:rPr>
                        <w:t>Dėl Socialinių paslaugų katalogo patvirtinimo</w:t>
                      </w:r>
                      <w:r>
                        <w:rPr>
                          <w:szCs w:val="24"/>
                          <w:lang w:eastAsia="lt-LT"/>
                        </w:rPr>
                        <w:t>“, (toliau – Socialini</w:t>
                      </w:r>
                      <w:r>
                        <w:rPr>
                          <w:szCs w:val="24"/>
                          <w:lang w:eastAsia="lt-LT"/>
                        </w:rPr>
                        <w:t>ų paslaugų katalogas), Priklausomybių konsultavimo paslaugų teikimo tvarkos apraše, patvirtintame Lietuvos Respublikos sveikatos apsaugos ministro 2018 m. rugsėjo 7 d. įsakymu Nr. V</w:t>
                      </w:r>
                      <w:r>
                        <w:rPr>
                          <w:szCs w:val="24"/>
                          <w:lang w:eastAsia="lt-LT"/>
                        </w:rPr>
                        <w:noBreakHyphen/>
                        <w:t xml:space="preserve">989 „Dėl </w:t>
                      </w:r>
                      <w:r>
                        <w:rPr>
                          <w:color w:val="000000"/>
                        </w:rPr>
                        <w:t xml:space="preserve">Priklausomybių konsultavimo paslaugų teikimo tvarkos </w:t>
                      </w:r>
                      <w:r>
                        <w:rPr>
                          <w:szCs w:val="24"/>
                          <w:lang w:eastAsia="lt-LT"/>
                        </w:rPr>
                        <w:t>aprašo patvirtinimo“, Darbo su jaunimu gatvėje tvarkos apraše, Mobiliojo darbo su jaunimu tvarkos apraše, Atvirojo darbo su jaunimu tvarkos apraše, Jaunimo informavimo ir konsultavimo tvarkos apraše, Jaunimo praktinių įgūdžių ugdymo tvarkos apraše, Darbo su jaunimu mo</w:t>
                      </w:r>
                      <w:r>
                        <w:rPr>
                          <w:szCs w:val="24"/>
                          <w:lang w:eastAsia="lt-LT"/>
                        </w:rPr>
                        <w:t xml:space="preserve">kyklose tvarkos apraše, patvirtintuose Lietuvos Respublikos socialinės apsaugos ir darbo ministro </w:t>
                      </w:r>
                      <w:r>
                        <w:rPr>
                          <w:szCs w:val="24"/>
                          <w:highlight w:val="white"/>
                          <w:lang w:eastAsia="lt-LT"/>
                        </w:rPr>
                        <w:t>2019 m. spalio 15</w:t>
                      </w:r>
                      <w:r>
                        <w:rPr>
                          <w:szCs w:val="24"/>
                          <w:lang w:eastAsia="lt-LT"/>
                        </w:rPr>
                        <w:t> d. įsakymu Nr. A1-614 „</w:t>
                      </w:r>
                      <w:r>
                        <w:rPr>
                          <w:szCs w:val="24"/>
                          <w:shd w:val="clear" w:color="auto" w:fill="FFFFFF"/>
                          <w:lang w:eastAsia="lt-LT"/>
                        </w:rPr>
                        <w:t>Dėl darbo su jaunimu tvarkos aprašų patvirtinimo“</w:t>
                      </w:r>
                      <w:r>
                        <w:rPr>
                          <w:szCs w:val="24"/>
                          <w:lang w:eastAsia="lt-LT"/>
                        </w:rPr>
                        <w:t>.</w:t>
                      </w:r>
                      <w:r>
                        <w:rPr>
                          <w:szCs w:val="24"/>
                        </w:rPr>
                        <w:t xml:space="preserve"> </w:t>
                      </w:r>
                    </w:p>
                  </w:sdtContent>
                </w:sdt>
              </w:sdtContent>
            </w:sdt>
            <w:sdt>
              <w:sdtPr>
                <w:alias w:val="3 p."/>
                <w:tag w:val="part_60e9c2fc7af246b7ac484bb4923cc2aa"/>
                <w:id w:val="1399407593"/>
                <w:lock w:val="sdtLocked"/>
              </w:sdtPr>
              <w:sdtEndPr/>
              <w:sdtContent>
                <w:p w14:paraId="25AA7863" w14:textId="668117A2" w:rsidR="0006597C" w:rsidRDefault="0040330F">
                  <w:pPr>
                    <w:pBdr>
                      <w:top w:val="nil"/>
                      <w:left w:val="nil"/>
                      <w:bottom w:val="nil"/>
                      <w:right w:val="nil"/>
                      <w:between w:val="nil"/>
                    </w:pBdr>
                    <w:tabs>
                      <w:tab w:val="left" w:pos="1134"/>
                    </w:tabs>
                    <w:spacing w:line="360" w:lineRule="atLeast"/>
                    <w:ind w:firstLine="720"/>
                    <w:jc w:val="both"/>
                    <w:rPr>
                      <w:szCs w:val="24"/>
                      <w:lang w:eastAsia="lt-LT"/>
                    </w:rPr>
                  </w:pPr>
                  <w:sdt>
                    <w:sdtPr>
                      <w:alias w:val="Numeris"/>
                      <w:tag w:val="nr_60e9c2fc7af246b7ac484bb4923cc2aa"/>
                      <w:id w:val="1812510988"/>
                      <w:lock w:val="sdtLocked"/>
                    </w:sdtPr>
                    <w:sdtEndPr/>
                    <w:sdtContent>
                      <w:r>
                        <w:rPr>
                          <w:color w:val="000000"/>
                          <w:szCs w:val="24"/>
                          <w:lang w:eastAsia="lt-LT"/>
                        </w:rPr>
                        <w:t>3</w:t>
                      </w:r>
                    </w:sdtContent>
                  </w:sdt>
                  <w:r>
                    <w:rPr>
                      <w:color w:val="000000"/>
                      <w:szCs w:val="24"/>
                      <w:lang w:eastAsia="lt-LT"/>
                    </w:rPr>
                    <w:t>.</w:t>
                  </w:r>
                  <w:r>
                    <w:rPr>
                      <w:szCs w:val="24"/>
                    </w:rPr>
                    <w:tab/>
                  </w:r>
                  <w:r>
                    <w:rPr>
                      <w:szCs w:val="24"/>
                      <w:lang w:eastAsia="lt-LT"/>
                    </w:rPr>
                    <w:t>Prevencinės socialinės paslaugos – potencialių socialinių paslaugų gavėjų paieška, kompleksinės paslaugos šeimai, darbas su bendruomene, šeimos konferencija, atvirasis darbas su jaunimu, mobilusis darbas su jaunimu, sociokultūrinės paslaugos, informavimas.</w:t>
                  </w:r>
                </w:p>
                <w:p w14:paraId="17D9397F" w14:textId="77777777" w:rsidR="0006597C" w:rsidRDefault="0040330F">
                  <w:pPr>
                    <w:pBdr>
                      <w:top w:val="nil"/>
                      <w:left w:val="nil"/>
                      <w:bottom w:val="nil"/>
                      <w:right w:val="nil"/>
                      <w:between w:val="nil"/>
                    </w:pBdr>
                    <w:tabs>
                      <w:tab w:val="left" w:pos="1134"/>
                    </w:tabs>
                    <w:spacing w:line="360" w:lineRule="atLeast"/>
                    <w:ind w:firstLine="720"/>
                    <w:jc w:val="both"/>
                    <w:rPr>
                      <w:szCs w:val="24"/>
                      <w:lang w:eastAsia="lt-LT"/>
                    </w:rPr>
                  </w:pPr>
                </w:p>
              </w:sdtContent>
            </w:sdt>
          </w:sdtContent>
        </w:sdt>
        <w:sdt>
          <w:sdtPr>
            <w:alias w:val="skyrius"/>
            <w:tag w:val="part_9be6986409fe4ae5a937787e81fe6dac"/>
            <w:id w:val="-1702316382"/>
            <w:lock w:val="sdtLocked"/>
          </w:sdtPr>
          <w:sdtEndPr/>
          <w:sdtContent>
            <w:p w14:paraId="037F7437" w14:textId="77777777" w:rsidR="0006597C" w:rsidRDefault="0040330F">
              <w:pPr>
                <w:jc w:val="center"/>
                <w:rPr>
                  <w:b/>
                  <w:szCs w:val="24"/>
                  <w:lang w:eastAsia="lt-LT"/>
                </w:rPr>
              </w:pPr>
              <w:sdt>
                <w:sdtPr>
                  <w:alias w:val="Numeris"/>
                  <w:tag w:val="nr_9be6986409fe4ae5a937787e81fe6dac"/>
                  <w:id w:val="5026901"/>
                  <w:lock w:val="sdtLocked"/>
                </w:sdtPr>
                <w:sdtEndPr/>
                <w:sdtContent>
                  <w:r>
                    <w:rPr>
                      <w:b/>
                      <w:szCs w:val="24"/>
                      <w:lang w:eastAsia="lt-LT"/>
                    </w:rPr>
                    <w:t>II</w:t>
                  </w:r>
                </w:sdtContent>
              </w:sdt>
              <w:r>
                <w:rPr>
                  <w:b/>
                  <w:szCs w:val="24"/>
                  <w:lang w:eastAsia="lt-LT"/>
                </w:rPr>
                <w:t xml:space="preserve"> SKYRIUS</w:t>
              </w:r>
            </w:p>
            <w:p w14:paraId="4B9A0280" w14:textId="777622CE" w:rsidR="0006597C" w:rsidRDefault="0040330F">
              <w:pPr>
                <w:jc w:val="center"/>
                <w:rPr>
                  <w:b/>
                  <w:szCs w:val="24"/>
                  <w:lang w:eastAsia="lt-LT"/>
                </w:rPr>
              </w:pPr>
              <w:sdt>
                <w:sdtPr>
                  <w:alias w:val="Pavadinimas"/>
                  <w:tag w:val="title_9be6986409fe4ae5a937787e81fe6dac"/>
                  <w:id w:val="-2140566212"/>
                  <w:lock w:val="sdtLocked"/>
                </w:sdtPr>
                <w:sdtEndPr/>
                <w:sdtContent>
                  <w:r>
                    <w:rPr>
                      <w:b/>
                      <w:szCs w:val="24"/>
                      <w:lang w:eastAsia="lt-LT"/>
                    </w:rPr>
                    <w:t>KREIPIMASIS DĖL PREVENCINIŲ SOCIALINIŲ PASLAUGŲ TEIKIMO</w:t>
                  </w:r>
                </w:sdtContent>
              </w:sdt>
            </w:p>
            <w:p w14:paraId="6E5EBBE5" w14:textId="77777777" w:rsidR="0006597C" w:rsidRDefault="0006597C">
              <w:pPr>
                <w:ind w:firstLine="851"/>
                <w:jc w:val="center"/>
                <w:rPr>
                  <w:b/>
                  <w:szCs w:val="24"/>
                  <w:lang w:eastAsia="lt-LT"/>
                </w:rPr>
              </w:pPr>
            </w:p>
            <w:sdt>
              <w:sdtPr>
                <w:alias w:val="4 p."/>
                <w:tag w:val="part_58c6e59312ca4e0d9afd976a59e1ba84"/>
                <w:id w:val="-1376008351"/>
                <w:lock w:val="sdtLocked"/>
              </w:sdtPr>
              <w:sdtEndPr/>
              <w:sdtContent>
                <w:p w14:paraId="435B2066" w14:textId="73A8EA86" w:rsidR="0006597C" w:rsidRDefault="0040330F">
                  <w:pPr>
                    <w:widowControl w:val="0"/>
                    <w:pBdr>
                      <w:top w:val="nil"/>
                      <w:left w:val="nil"/>
                      <w:bottom w:val="nil"/>
                      <w:right w:val="nil"/>
                      <w:between w:val="nil"/>
                    </w:pBdr>
                    <w:spacing w:line="360" w:lineRule="atLeast"/>
                    <w:ind w:firstLine="720"/>
                    <w:jc w:val="both"/>
                    <w:rPr>
                      <w:szCs w:val="24"/>
                      <w:lang w:eastAsia="lt-LT"/>
                    </w:rPr>
                  </w:pPr>
                  <w:sdt>
                    <w:sdtPr>
                      <w:alias w:val="Numeris"/>
                      <w:tag w:val="nr_58c6e59312ca4e0d9afd976a59e1ba84"/>
                      <w:id w:val="-1523545580"/>
                      <w:lock w:val="sdtLocked"/>
                    </w:sdtPr>
                    <w:sdtEndPr/>
                    <w:sdtContent>
                      <w:r>
                        <w:rPr>
                          <w:szCs w:val="24"/>
                          <w:lang w:eastAsia="lt-LT"/>
                        </w:rPr>
                        <w:t>4</w:t>
                      </w:r>
                    </w:sdtContent>
                  </w:sdt>
                  <w:r>
                    <w:rPr>
                      <w:szCs w:val="24"/>
                      <w:lang w:eastAsia="lt-LT"/>
                    </w:rPr>
                    <w:t>. Prevencinės socialinės paslaugos gali būti inicijuojamos:</w:t>
                  </w:r>
                </w:p>
                <w:sdt>
                  <w:sdtPr>
                    <w:alias w:val="4.1 pp."/>
                    <w:tag w:val="part_d451edbbe65e46859e8546dae4f59e7b"/>
                    <w:id w:val="1995755339"/>
                    <w:lock w:val="sdtLocked"/>
                  </w:sdtPr>
                  <w:sdtEndPr/>
                  <w:sdtContent>
                    <w:p w14:paraId="19F6CB97" w14:textId="323A196E" w:rsidR="0006597C" w:rsidRDefault="0040330F">
                      <w:pPr>
                        <w:widowControl w:val="0"/>
                        <w:pBdr>
                          <w:top w:val="nil"/>
                          <w:left w:val="nil"/>
                          <w:bottom w:val="nil"/>
                          <w:right w:val="nil"/>
                          <w:between w:val="nil"/>
                        </w:pBdr>
                        <w:spacing w:line="360" w:lineRule="atLeast"/>
                        <w:ind w:firstLine="720"/>
                        <w:jc w:val="both"/>
                        <w:rPr>
                          <w:szCs w:val="24"/>
                          <w:lang w:eastAsia="lt-LT"/>
                        </w:rPr>
                      </w:pPr>
                      <w:sdt>
                        <w:sdtPr>
                          <w:alias w:val="Numeris"/>
                          <w:tag w:val="nr_d451edbbe65e46859e8546dae4f59e7b"/>
                          <w:id w:val="-2086292589"/>
                          <w:lock w:val="sdtLocked"/>
                        </w:sdtPr>
                        <w:sdtEndPr/>
                        <w:sdtContent>
                          <w:r>
                            <w:rPr>
                              <w:szCs w:val="24"/>
                              <w:lang w:eastAsia="lt-LT"/>
                            </w:rPr>
                            <w:t>4.1</w:t>
                          </w:r>
                        </w:sdtContent>
                      </w:sdt>
                      <w:r>
                        <w:rPr>
                          <w:szCs w:val="24"/>
                          <w:lang w:eastAsia="lt-LT"/>
                        </w:rPr>
                        <w:t>. asmens (vieno iš suaugusių šeimos narių), jo globėjo, rūpintojo ar aprūpintojo prašymu;</w:t>
                      </w:r>
                    </w:p>
                  </w:sdtContent>
                </w:sdt>
                <w:sdt>
                  <w:sdtPr>
                    <w:alias w:val="4.2 pp."/>
                    <w:tag w:val="part_a97ed477c49042ce8ee33794021c2e14"/>
                    <w:id w:val="1858690166"/>
                    <w:lock w:val="sdtLocked"/>
                  </w:sdtPr>
                  <w:sdtEndPr/>
                  <w:sdtContent>
                    <w:p w14:paraId="2BED0DDD" w14:textId="25E4D642" w:rsidR="0006597C" w:rsidRDefault="0040330F">
                      <w:pPr>
                        <w:spacing w:line="360" w:lineRule="atLeast"/>
                        <w:ind w:firstLine="720"/>
                        <w:jc w:val="both"/>
                        <w:rPr>
                          <w:szCs w:val="24"/>
                          <w:lang w:eastAsia="lt-LT"/>
                        </w:rPr>
                      </w:pPr>
                      <w:sdt>
                        <w:sdtPr>
                          <w:alias w:val="Numeris"/>
                          <w:tag w:val="nr_a97ed477c49042ce8ee33794021c2e14"/>
                          <w:id w:val="-968821304"/>
                          <w:lock w:val="sdtLocked"/>
                        </w:sdtPr>
                        <w:sdtEndPr/>
                        <w:sdtContent>
                          <w:r>
                            <w:rPr>
                              <w:szCs w:val="24"/>
                            </w:rPr>
                            <w:t>4.2</w:t>
                          </w:r>
                        </w:sdtContent>
                      </w:sdt>
                      <w:r>
                        <w:rPr>
                          <w:szCs w:val="24"/>
                        </w:rPr>
                        <w:t xml:space="preserve">. socialinių paslaugų įstaigos, teikiančios prevencines socialines paslaugas, iniciatyva savivaldybės mero nustatyta tvarka; </w:t>
                      </w:r>
                    </w:p>
                  </w:sdtContent>
                </w:sdt>
                <w:sdt>
                  <w:sdtPr>
                    <w:alias w:val="4.3 pp."/>
                    <w:tag w:val="part_58311ebc861b49a2a79996070de0c5ee"/>
                    <w:id w:val="1362633163"/>
                    <w:lock w:val="sdtLocked"/>
                  </w:sdtPr>
                  <w:sdtEndPr/>
                  <w:sdtContent>
                    <w:p w14:paraId="40399EFE" w14:textId="6188B97B" w:rsidR="0006597C" w:rsidRDefault="0040330F">
                      <w:pPr>
                        <w:widowControl w:val="0"/>
                        <w:pBdr>
                          <w:top w:val="nil"/>
                          <w:left w:val="nil"/>
                          <w:bottom w:val="nil"/>
                          <w:right w:val="nil"/>
                          <w:between w:val="nil"/>
                        </w:pBdr>
                        <w:spacing w:line="360" w:lineRule="atLeast"/>
                        <w:ind w:firstLine="720"/>
                        <w:jc w:val="both"/>
                        <w:rPr>
                          <w:szCs w:val="24"/>
                          <w:lang w:eastAsia="lt-LT"/>
                        </w:rPr>
                      </w:pPr>
                      <w:sdt>
                        <w:sdtPr>
                          <w:alias w:val="Numeris"/>
                          <w:tag w:val="nr_58311ebc861b49a2a79996070de0c5ee"/>
                          <w:id w:val="-2124984134"/>
                          <w:lock w:val="sdtLocked"/>
                        </w:sdtPr>
                        <w:sdtEndPr/>
                        <w:sdtContent>
                          <w:r>
                            <w:rPr>
                              <w:szCs w:val="24"/>
                              <w:lang w:eastAsia="lt-LT"/>
                            </w:rPr>
                            <w:t>4.3</w:t>
                          </w:r>
                        </w:sdtContent>
                      </w:sdt>
                      <w:r>
                        <w:rPr>
                          <w:szCs w:val="24"/>
                          <w:lang w:eastAsia="lt-LT"/>
                        </w:rPr>
                        <w:t xml:space="preserve">. pagal bendruomenės nario ar kito suinteresuoto fizinio asmens ar institucijos (organizacijos), savivaldybės administracijos padalinio (toliau kartu – suinteresuotas asmuo) kreipimąsi dėl galimo prevencinių socialinių paslaugų teikimo kitam (-ai) asmeniui (šeimai) poreikio. </w:t>
                      </w:r>
                    </w:p>
                  </w:sdtContent>
                </w:sdt>
              </w:sdtContent>
            </w:sdt>
            <w:sdt>
              <w:sdtPr>
                <w:alias w:val="5 p."/>
                <w:tag w:val="part_3df7b9246ae7491fb40ca1c96cca01b9"/>
                <w:id w:val="1634443794"/>
                <w:lock w:val="sdtLocked"/>
              </w:sdtPr>
              <w:sdtEndPr/>
              <w:sdtContent>
                <w:p w14:paraId="7D954997" w14:textId="05DF4ECE" w:rsidR="0006597C" w:rsidRDefault="0040330F">
                  <w:pPr>
                    <w:widowControl w:val="0"/>
                    <w:pBdr>
                      <w:top w:val="nil"/>
                      <w:left w:val="nil"/>
                      <w:bottom w:val="nil"/>
                      <w:right w:val="nil"/>
                      <w:between w:val="nil"/>
                    </w:pBdr>
                    <w:tabs>
                      <w:tab w:val="left" w:pos="1276"/>
                    </w:tabs>
                    <w:spacing w:line="360" w:lineRule="atLeast"/>
                    <w:ind w:firstLine="720"/>
                    <w:jc w:val="both"/>
                    <w:rPr>
                      <w:szCs w:val="24"/>
                      <w:lang w:eastAsia="lt-LT"/>
                    </w:rPr>
                  </w:pPr>
                  <w:sdt>
                    <w:sdtPr>
                      <w:alias w:val="Numeris"/>
                      <w:tag w:val="nr_3df7b9246ae7491fb40ca1c96cca01b9"/>
                      <w:id w:val="1300194636"/>
                      <w:lock w:val="sdtLocked"/>
                    </w:sdtPr>
                    <w:sdtEndPr/>
                    <w:sdtContent>
                      <w:r>
                        <w:rPr>
                          <w:szCs w:val="24"/>
                          <w:lang w:eastAsia="lt-LT"/>
                        </w:rPr>
                        <w:t>5</w:t>
                      </w:r>
                    </w:sdtContent>
                  </w:sdt>
                  <w:r>
                    <w:rPr>
                      <w:szCs w:val="24"/>
                      <w:lang w:eastAsia="lt-LT"/>
                    </w:rPr>
                    <w:t xml:space="preserve">. Asmuo (vienas iš suaugusių šeimos narių) ar jo globėjas, rūpintojas, aprūpintojas, suinteresuotas asmuo dėl prevencinės socialinės paslaugos teikimo tiesiogiai žodžiu ar raštu, paštu ar elektroniniu paštu, </w:t>
                  </w:r>
                  <w:r>
                    <w:rPr>
                      <w:szCs w:val="24"/>
                    </w:rPr>
                    <w:t>ar kitomis elektroninių ryšių priemonėmis</w:t>
                  </w:r>
                  <w:r>
                    <w:rPr>
                      <w:szCs w:val="24"/>
                      <w:lang w:eastAsia="lt-LT"/>
                    </w:rPr>
                    <w:t xml:space="preserve"> kreipiasi į asmens (šeimos) gyvenamosios vietos savivaldybės administraciją ar socialinių paslaugų įstaigą, teikiančią ir (ar) organizuojančią prevencines socialines paslaugas.</w:t>
                  </w:r>
                </w:p>
              </w:sdtContent>
            </w:sdt>
            <w:sdt>
              <w:sdtPr>
                <w:alias w:val="6 p."/>
                <w:tag w:val="part_cd188258ad1b45909b1ccce7fb78c652"/>
                <w:id w:val="1256720500"/>
                <w:lock w:val="sdtLocked"/>
              </w:sdtPr>
              <w:sdtEndPr/>
              <w:sdtContent>
                <w:p w14:paraId="63352575" w14:textId="62DED5F4" w:rsidR="0006597C" w:rsidRDefault="0040330F">
                  <w:pPr>
                    <w:widowControl w:val="0"/>
                    <w:pBdr>
                      <w:top w:val="nil"/>
                      <w:left w:val="nil"/>
                      <w:bottom w:val="nil"/>
                      <w:right w:val="nil"/>
                      <w:between w:val="nil"/>
                    </w:pBdr>
                    <w:tabs>
                      <w:tab w:val="left" w:pos="1276"/>
                    </w:tabs>
                    <w:spacing w:line="360" w:lineRule="atLeast"/>
                    <w:ind w:firstLine="720"/>
                    <w:jc w:val="both"/>
                    <w:rPr>
                      <w:szCs w:val="24"/>
                      <w:lang w:eastAsia="lt-LT"/>
                    </w:rPr>
                  </w:pPr>
                  <w:sdt>
                    <w:sdtPr>
                      <w:alias w:val="Numeris"/>
                      <w:tag w:val="nr_cd188258ad1b45909b1ccce7fb78c652"/>
                      <w:id w:val="-31425003"/>
                      <w:lock w:val="sdtLocked"/>
                    </w:sdtPr>
                    <w:sdtEndPr/>
                    <w:sdtContent>
                      <w:r>
                        <w:rPr>
                          <w:szCs w:val="24"/>
                          <w:lang w:eastAsia="lt-LT"/>
                        </w:rPr>
                        <w:t>6</w:t>
                      </w:r>
                    </w:sdtContent>
                  </w:sdt>
                  <w:r>
                    <w:rPr>
                      <w:szCs w:val="24"/>
                      <w:lang w:eastAsia="lt-LT"/>
                    </w:rPr>
                    <w:t>. Asmuo (vienas iš suaugusių šeimos narių), ar jo globėjas, rūpintojas, aprūpintojas, besikreipiantis dėl prevencinės socialinės paslaugos teikimo sau ir (ar) šeimai, nurodo savo ir (ar) šeimos narių vardus, pavardes, dėl kokios problemos kreipiasi į savivaldybės socialinių paslaugų įstaigą, teikiančią ir (ar) organizuojančią prevencines socialines paslaugas, kontaktinę informaciją (telefono ryšio numerį ar elektroninio pašto adresą).</w:t>
                  </w:r>
                </w:p>
                <w:p w14:paraId="08EAE03C" w14:textId="56FC5826" w:rsidR="0006597C" w:rsidRDefault="0040330F">
                  <w:pPr>
                    <w:tabs>
                      <w:tab w:val="left" w:pos="1134"/>
                      <w:tab w:val="left" w:pos="1418"/>
                    </w:tabs>
                    <w:suppressAutoHyphens/>
                    <w:spacing w:line="360" w:lineRule="atLeast"/>
                    <w:ind w:firstLine="720"/>
                    <w:jc w:val="both"/>
                    <w:textAlignment w:val="baseline"/>
                    <w:rPr>
                      <w:szCs w:val="24"/>
                      <w:lang w:eastAsia="lt-LT"/>
                    </w:rPr>
                  </w:pPr>
                  <w:r>
                    <w:rPr>
                      <w:szCs w:val="24"/>
                      <w:lang w:eastAsia="lt-LT"/>
                    </w:rPr>
                    <w:t xml:space="preserve">Pagal </w:t>
                  </w:r>
                  <w:r>
                    <w:rPr>
                      <w:color w:val="000000"/>
                      <w:szCs w:val="24"/>
                      <w:lang w:eastAsia="lt-LT"/>
                    </w:rPr>
                    <w:t xml:space="preserve">Socialinių paslaugų įstatymo 17 straipsnio 3 dalį, </w:t>
                  </w:r>
                  <w:r>
                    <w:rPr>
                      <w:szCs w:val="24"/>
                      <w:lang w:eastAsia="lt-LT"/>
                    </w:rPr>
                    <w:t>siekdami išvengti socialinių problemų ir (ar) socialinės rizikos atsiradimo asmeniui (šeimai) ir (ar) bendruomenei, kreiptis dėl prevencinių socialinių paslaugų teikimo kitam asmeniui (šeimai) gali bendruomenės nariai ar kiti suinteresuoti fiziniai asmenys, nurodę savo vardus, pavardes, asmens ar vieno iš suaugusių šeimos narių, dėl kurių interesų kreipiasi, vardą, pavardę, kontaktinę informaciją (gyvenamosios vietos adresą, telefono ryšio numerį ar elektro</w:t>
                  </w:r>
                  <w:r>
                    <w:rPr>
                      <w:szCs w:val="24"/>
                      <w:lang w:eastAsia="lt-LT"/>
                    </w:rPr>
                    <w:t>ninio pašto adresą (jeigu žinoma)) ir priežastį, dėl kurios asmuo (vienas iš suaugusių šeimos narių) ar jo globėjas, rūpintojas, aprūpintojas to negali padaryti pats. Šiuo atveju Aprašo 8 punkte nustatyta tvarka susisiekiama su asmeniu (šeima) ir pasiūloma prevencinė socialinė paslauga arba asmuo (šeima) informuojamas (-a) apie galimybę gauti kitas socialines paslaugas.</w:t>
                  </w:r>
                </w:p>
              </w:sdtContent>
            </w:sdt>
            <w:sdt>
              <w:sdtPr>
                <w:alias w:val="7 p."/>
                <w:tag w:val="part_0d63ee5bc21d4283a111fdd00a3892b0"/>
                <w:id w:val="-1235460527"/>
                <w:lock w:val="sdtLocked"/>
              </w:sdtPr>
              <w:sdtEndPr/>
              <w:sdtContent>
                <w:p w14:paraId="35A91266" w14:textId="1BF613F1" w:rsidR="0006597C" w:rsidRDefault="0040330F">
                  <w:pPr>
                    <w:tabs>
                      <w:tab w:val="left" w:pos="1134"/>
                      <w:tab w:val="left" w:pos="1418"/>
                    </w:tabs>
                    <w:suppressAutoHyphens/>
                    <w:spacing w:line="360" w:lineRule="atLeast"/>
                    <w:ind w:firstLine="720"/>
                    <w:jc w:val="both"/>
                    <w:textAlignment w:val="baseline"/>
                    <w:rPr>
                      <w:color w:val="000000"/>
                      <w:szCs w:val="24"/>
                      <w:lang w:eastAsia="lt-LT"/>
                    </w:rPr>
                  </w:pPr>
                  <w:sdt>
                    <w:sdtPr>
                      <w:alias w:val="Numeris"/>
                      <w:tag w:val="nr_0d63ee5bc21d4283a111fdd00a3892b0"/>
                      <w:id w:val="-1804691422"/>
                      <w:lock w:val="sdtLocked"/>
                    </w:sdtPr>
                    <w:sdtEndPr/>
                    <w:sdtContent>
                      <w:r>
                        <w:rPr>
                          <w:color w:val="000000"/>
                          <w:szCs w:val="24"/>
                          <w:lang w:eastAsia="lt-LT"/>
                        </w:rPr>
                        <w:t>7</w:t>
                      </w:r>
                    </w:sdtContent>
                  </w:sdt>
                  <w:r>
                    <w:rPr>
                      <w:color w:val="000000"/>
                      <w:szCs w:val="24"/>
                      <w:lang w:eastAsia="lt-LT"/>
                    </w:rPr>
                    <w:t>. Apie tai, kad asmeniui (šeimai) reikia prevencinių socialinių paslaugų, Socialinių paslaugų įstatymo 17 straipsnio 4 dalyje nurodytų institucijų (organizacijų) darbuotojai privalo pranešti asmens (šeimos) gyvenamosios vietos savivaldybės administracijai, pateikdami laisvos formos raštą, kuriame nurodoma asmens (vieno iš suaugusių šeimos narių) vardas, pavardė, kontaktinė informacija (gyvenamosios vietos adresas, telefono ryšio numeris ar elektroninio pašto adresas (jeigu žinoma). Socialinių paslaugų įstai</w:t>
                  </w:r>
                  <w:r>
                    <w:rPr>
                      <w:color w:val="000000"/>
                      <w:szCs w:val="24"/>
                      <w:lang w:eastAsia="lt-LT"/>
                    </w:rPr>
                    <w:t xml:space="preserve">ga, teikianti ir (ar) organizuojanti prevencines socialines paslaugas, gavusi iš savivaldybės administracijos informaciją apie prevencinių paslaugų reikalingumą asmeniui (šeimai), </w:t>
                  </w:r>
                  <w:r>
                    <w:rPr>
                      <w:color w:val="000000"/>
                      <w:szCs w:val="24"/>
                      <w:lang w:eastAsia="lt-LT"/>
                    </w:rPr>
                    <w:lastRenderedPageBreak/>
                    <w:t>Aprašo 8 punkte nustatyta tvarka susisiekia su asmeniu (šeima),</w:t>
                  </w:r>
                  <w:r>
                    <w:rPr>
                      <w:color w:val="000000"/>
                      <w:szCs w:val="24"/>
                    </w:rPr>
                    <w:t xml:space="preserve"> jo globėju, rūpintoju, </w:t>
                  </w:r>
                  <w:proofErr w:type="spellStart"/>
                  <w:r>
                    <w:rPr>
                      <w:color w:val="000000"/>
                      <w:szCs w:val="24"/>
                    </w:rPr>
                    <w:t>aprūpintoju</w:t>
                  </w:r>
                  <w:proofErr w:type="spellEnd"/>
                  <w:r>
                    <w:rPr>
                      <w:color w:val="000000"/>
                      <w:szCs w:val="24"/>
                    </w:rPr>
                    <w:t xml:space="preserve"> </w:t>
                  </w:r>
                  <w:r>
                    <w:rPr>
                      <w:color w:val="000000"/>
                      <w:szCs w:val="24"/>
                      <w:lang w:eastAsia="lt-LT"/>
                    </w:rPr>
                    <w:t>ir pasiūlo prevencines socialines paslaugas arba asmuo (šeima), j</w:t>
                  </w:r>
                  <w:r>
                    <w:rPr>
                      <w:color w:val="000000"/>
                      <w:szCs w:val="24"/>
                    </w:rPr>
                    <w:t>o globėjas, rūpintojas, aprūpintojas</w:t>
                  </w:r>
                  <w:r>
                    <w:rPr>
                      <w:color w:val="000000"/>
                      <w:szCs w:val="24"/>
                      <w:lang w:eastAsia="lt-LT"/>
                    </w:rPr>
                    <w:t xml:space="preserve"> informuojamas (-a) apie galimybę gauti kitas socialines paslaugas. </w:t>
                  </w:r>
                </w:p>
                <w:p w14:paraId="32339A2A" w14:textId="77777777" w:rsidR="0006597C" w:rsidRDefault="0040330F">
                  <w:pPr>
                    <w:tabs>
                      <w:tab w:val="left" w:pos="1134"/>
                      <w:tab w:val="left" w:pos="1418"/>
                    </w:tabs>
                    <w:suppressAutoHyphens/>
                    <w:ind w:firstLine="993"/>
                    <w:jc w:val="both"/>
                    <w:textAlignment w:val="baseline"/>
                    <w:rPr>
                      <w:szCs w:val="24"/>
                      <w:lang w:eastAsia="lt-LT"/>
                    </w:rPr>
                  </w:pPr>
                </w:p>
              </w:sdtContent>
            </w:sdt>
          </w:sdtContent>
        </w:sdt>
        <w:sdt>
          <w:sdtPr>
            <w:alias w:val="skyrius"/>
            <w:tag w:val="part_4d0857844f514b218631b110dbcf945b"/>
            <w:id w:val="-160930627"/>
            <w:lock w:val="sdtLocked"/>
          </w:sdtPr>
          <w:sdtEndPr/>
          <w:sdtContent>
            <w:p w14:paraId="00ADFF33" w14:textId="77777777" w:rsidR="0006597C" w:rsidRDefault="0040330F">
              <w:pPr>
                <w:jc w:val="center"/>
                <w:rPr>
                  <w:b/>
                  <w:szCs w:val="24"/>
                  <w:lang w:eastAsia="lt-LT"/>
                </w:rPr>
              </w:pPr>
              <w:sdt>
                <w:sdtPr>
                  <w:alias w:val="Numeris"/>
                  <w:tag w:val="nr_4d0857844f514b218631b110dbcf945b"/>
                  <w:id w:val="-1122613361"/>
                  <w:lock w:val="sdtLocked"/>
                </w:sdtPr>
                <w:sdtEndPr/>
                <w:sdtContent>
                  <w:r>
                    <w:rPr>
                      <w:b/>
                      <w:szCs w:val="24"/>
                      <w:lang w:eastAsia="lt-LT"/>
                    </w:rPr>
                    <w:t>III</w:t>
                  </w:r>
                </w:sdtContent>
              </w:sdt>
              <w:r>
                <w:rPr>
                  <w:b/>
                  <w:szCs w:val="24"/>
                  <w:lang w:eastAsia="lt-LT"/>
                </w:rPr>
                <w:t xml:space="preserve"> SKYRIUS</w:t>
              </w:r>
            </w:p>
            <w:p w14:paraId="2E23F503" w14:textId="77777777" w:rsidR="0006597C" w:rsidRDefault="0040330F">
              <w:pPr>
                <w:jc w:val="center"/>
                <w:rPr>
                  <w:b/>
                  <w:szCs w:val="24"/>
                  <w:lang w:eastAsia="lt-LT"/>
                </w:rPr>
              </w:pPr>
              <w:sdt>
                <w:sdtPr>
                  <w:alias w:val="Pavadinimas"/>
                  <w:tag w:val="title_4d0857844f514b218631b110dbcf945b"/>
                  <w:id w:val="-1660917620"/>
                  <w:lock w:val="sdtLocked"/>
                </w:sdtPr>
                <w:sdtEndPr/>
                <w:sdtContent>
                  <w:r>
                    <w:rPr>
                      <w:b/>
                      <w:szCs w:val="24"/>
                      <w:lang w:eastAsia="lt-LT"/>
                    </w:rPr>
                    <w:t>PREVENCINIŲ SOCIALINIŲ PASLAUGŲ ORGANIZAVIMAS IR TEIKIMAS</w:t>
                  </w:r>
                </w:sdtContent>
              </w:sdt>
            </w:p>
            <w:p w14:paraId="347B3162" w14:textId="77777777" w:rsidR="0006597C" w:rsidRDefault="0006597C">
              <w:pPr>
                <w:ind w:left="540" w:firstLine="1134"/>
                <w:jc w:val="center"/>
                <w:rPr>
                  <w:szCs w:val="24"/>
                  <w:lang w:eastAsia="lt-LT"/>
                </w:rPr>
              </w:pPr>
            </w:p>
            <w:sdt>
              <w:sdtPr>
                <w:alias w:val="8 p."/>
                <w:tag w:val="part_d3c41a1080a94f40b70b40e4a954fb07"/>
                <w:id w:val="109095674"/>
                <w:lock w:val="sdtLocked"/>
              </w:sdtPr>
              <w:sdtEndPr/>
              <w:sdtContent>
                <w:p w14:paraId="752251E8" w14:textId="55218D27" w:rsidR="0006597C" w:rsidRDefault="0040330F">
                  <w:pPr>
                    <w:spacing w:line="360" w:lineRule="atLeast"/>
                    <w:ind w:firstLine="720"/>
                    <w:jc w:val="both"/>
                    <w:rPr>
                      <w:szCs w:val="24"/>
                      <w:lang w:eastAsia="lt-LT"/>
                    </w:rPr>
                  </w:pPr>
                  <w:sdt>
                    <w:sdtPr>
                      <w:alias w:val="Numeris"/>
                      <w:tag w:val="nr_d3c41a1080a94f40b70b40e4a954fb07"/>
                      <w:id w:val="511417624"/>
                      <w:lock w:val="sdtLocked"/>
                    </w:sdtPr>
                    <w:sdtEndPr/>
                    <w:sdtContent>
                      <w:r>
                        <w:rPr>
                          <w:szCs w:val="24"/>
                          <w:lang w:eastAsia="lt-LT"/>
                        </w:rPr>
                        <w:t>8</w:t>
                      </w:r>
                    </w:sdtContent>
                  </w:sdt>
                  <w:r>
                    <w:rPr>
                      <w:szCs w:val="24"/>
                      <w:lang w:eastAsia="lt-LT"/>
                    </w:rPr>
                    <w:t>. Atsižvelgdamas į asmens (vieno iš suaugusių šeimos narių), jo globėjo, rūpintojo, aprūpintojo, suinteresuoto asmens nurodytą problemą ar priežastį, dėl kurios kreipiamasi dėl prevencinių socialinių paslaugų asmeniui (šeimai) teikimo, socialinių paslaugų įstaigos darbuotojas, organizuojantis ir (ar) teikiantis prevencines socialines paslaugas (pvz., socialinis darbuotojas, psichologas) (toliau – specialistas), iš karto (jei asmuo kreipiasi tiesiogiai) arba ne vėliau kaip per 5 darbo dienas nuo kreipimosi d</w:t>
                  </w:r>
                  <w:r>
                    <w:rPr>
                      <w:szCs w:val="24"/>
                      <w:lang w:eastAsia="lt-LT"/>
                    </w:rPr>
                    <w:t xml:space="preserve">ienos (jei asmuo kreipiasi paštu ar elektroniniu paštu, ar kitomis elektroninių ryšių priemonėmis arba jei dėl prevencinių socialinių paslaugų teikimo kreipiasi suinteresuotas asmuo), susisiekęs su asmeniu (šeima), aptaria asmens (šeimos) situaciją, galimų prevencinių socialinių paslaugų turinį, asmens (šeimos) poreikius labiausiai atitinkančias prevencines socialines paslaugas, siekiamus rezultatus ir, asmeniui (šeimai) prireikus, </w:t>
                  </w:r>
                  <w:r>
                    <w:rPr>
                      <w:bCs/>
                      <w:szCs w:val="24"/>
                      <w:lang w:eastAsia="lt-LT"/>
                    </w:rPr>
                    <w:t xml:space="preserve">susitaria dėl labiausiai asmens (šeimos) poreikius atitinkančių prevencinių </w:t>
                  </w:r>
                  <w:r>
                    <w:rPr>
                      <w:bCs/>
                      <w:szCs w:val="24"/>
                      <w:lang w:eastAsia="lt-LT"/>
                    </w:rPr>
                    <w:t xml:space="preserve">socialinių paslaugų, </w:t>
                  </w:r>
                  <w:r>
                    <w:rPr>
                      <w:szCs w:val="24"/>
                      <w:lang w:eastAsia="lt-LT"/>
                    </w:rPr>
                    <w:t>kurias teikia ši įstaiga,</w:t>
                  </w:r>
                  <w:r>
                    <w:rPr>
                      <w:bCs/>
                      <w:szCs w:val="24"/>
                      <w:lang w:eastAsia="lt-LT"/>
                    </w:rPr>
                    <w:t xml:space="preserve"> organizavimo</w:t>
                  </w:r>
                  <w:r>
                    <w:rPr>
                      <w:szCs w:val="24"/>
                      <w:lang w:eastAsia="lt-LT"/>
                    </w:rPr>
                    <w:t xml:space="preserve"> ir (ar) jam (jai) pasiūlo kreiptis į konkrečią prevencinę socialinę paslaugą teikiančią socialinių paslaugų įstaigą (nurodo jos pavadinimą, veiklos adresą, kontaktinį telefono ryšio numerį ir elektroninio pašto adresą). Jeigu dėl objektyvių aplinkybių su asmeniu (šeima) nėra galimybės susisiekti per 5 darbo dienas (pvz., asmuo gydomas sveikatos priežiūros įstaigoje, nurodomi netikslūs asmens (šeimos) kontaktiniai duomenys ar kt.), specialistas susisiekia su asmeniu (šeima) iš karto išnykus šioms aplinkybėm</w:t>
                  </w:r>
                  <w:r>
                    <w:rPr>
                      <w:szCs w:val="24"/>
                      <w:lang w:eastAsia="lt-LT"/>
                    </w:rPr>
                    <w:t xml:space="preserve">s. </w:t>
                  </w:r>
                </w:p>
              </w:sdtContent>
            </w:sdt>
            <w:sdt>
              <w:sdtPr>
                <w:alias w:val="9 p."/>
                <w:tag w:val="part_3bc29e0d0f924f6c856a6ecbf7b2f261"/>
                <w:id w:val="-724065629"/>
                <w:lock w:val="sdtLocked"/>
              </w:sdtPr>
              <w:sdtEndPr/>
              <w:sdtContent>
                <w:p w14:paraId="40AD168C" w14:textId="580F5D48" w:rsidR="0006597C" w:rsidRDefault="0040330F">
                  <w:pPr>
                    <w:widowControl w:val="0"/>
                    <w:pBdr>
                      <w:top w:val="nil"/>
                      <w:left w:val="nil"/>
                      <w:bottom w:val="nil"/>
                      <w:right w:val="nil"/>
                      <w:between w:val="nil"/>
                    </w:pBdr>
                    <w:tabs>
                      <w:tab w:val="left" w:pos="1560"/>
                    </w:tabs>
                    <w:spacing w:line="360" w:lineRule="atLeast"/>
                    <w:ind w:firstLine="720"/>
                    <w:jc w:val="both"/>
                    <w:rPr>
                      <w:szCs w:val="24"/>
                      <w:lang w:eastAsia="lt-LT"/>
                    </w:rPr>
                  </w:pPr>
                  <w:sdt>
                    <w:sdtPr>
                      <w:alias w:val="Numeris"/>
                      <w:tag w:val="nr_3bc29e0d0f924f6c856a6ecbf7b2f261"/>
                      <w:id w:val="-1800135591"/>
                      <w:lock w:val="sdtLocked"/>
                    </w:sdtPr>
                    <w:sdtEndPr/>
                    <w:sdtContent>
                      <w:r>
                        <w:rPr>
                          <w:szCs w:val="24"/>
                          <w:lang w:eastAsia="lt-LT"/>
                        </w:rPr>
                        <w:t>9</w:t>
                      </w:r>
                    </w:sdtContent>
                  </w:sdt>
                  <w:r>
                    <w:rPr>
                      <w:szCs w:val="24"/>
                      <w:lang w:eastAsia="lt-LT"/>
                    </w:rPr>
                    <w:t>. Jeigu dėl prevencinių socialinių paslaugų asmeniui (šeimai) teikimo kreipėsi ne pats asmuo (vienas iš suaugusių šeimos narių), jo globėjas, rūpintojas, aprūpintojas, prevencinės socialinės paslaugos teikiamos esant asmens (vieno iš suaugusių šeimos narių), jo globėjo, rūpintojo, aprūpintojo sutikimui, duotam</w:t>
                  </w:r>
                  <w:r>
                    <w:rPr>
                      <w:szCs w:val="24"/>
                    </w:rPr>
                    <w:t xml:space="preserve"> socialinių paslaugų įstaigos nustatyta tvarka</w:t>
                  </w:r>
                  <w:r>
                    <w:rPr>
                      <w:szCs w:val="24"/>
                      <w:lang w:eastAsia="lt-LT"/>
                    </w:rPr>
                    <w:t>.</w:t>
                  </w:r>
                </w:p>
              </w:sdtContent>
            </w:sdt>
            <w:sdt>
              <w:sdtPr>
                <w:alias w:val="10 p."/>
                <w:tag w:val="part_7ba252ba7b71443b99f524ed9f1c71f2"/>
                <w:id w:val="-840006534"/>
                <w:lock w:val="sdtLocked"/>
              </w:sdtPr>
              <w:sdtEndPr/>
              <w:sdtContent>
                <w:p w14:paraId="4B46D240" w14:textId="2DBC5CE3" w:rsidR="0006597C" w:rsidRDefault="0040330F">
                  <w:pPr>
                    <w:widowControl w:val="0"/>
                    <w:pBdr>
                      <w:top w:val="nil"/>
                      <w:left w:val="nil"/>
                      <w:bottom w:val="nil"/>
                      <w:right w:val="nil"/>
                      <w:between w:val="nil"/>
                    </w:pBdr>
                    <w:tabs>
                      <w:tab w:val="left" w:pos="1560"/>
                    </w:tabs>
                    <w:spacing w:line="360" w:lineRule="atLeast"/>
                    <w:ind w:firstLine="720"/>
                    <w:jc w:val="both"/>
                    <w:rPr>
                      <w:szCs w:val="24"/>
                      <w:highlight w:val="yellow"/>
                      <w:lang w:eastAsia="lt-LT"/>
                    </w:rPr>
                  </w:pPr>
                  <w:sdt>
                    <w:sdtPr>
                      <w:alias w:val="Numeris"/>
                      <w:tag w:val="nr_7ba252ba7b71443b99f524ed9f1c71f2"/>
                      <w:id w:val="-1318030901"/>
                      <w:lock w:val="sdtLocked"/>
                    </w:sdtPr>
                    <w:sdtEndPr/>
                    <w:sdtContent>
                      <w:r>
                        <w:rPr>
                          <w:szCs w:val="24"/>
                          <w:lang w:eastAsia="lt-LT"/>
                        </w:rPr>
                        <w:t>10</w:t>
                      </w:r>
                    </w:sdtContent>
                  </w:sdt>
                  <w:r>
                    <w:rPr>
                      <w:szCs w:val="24"/>
                      <w:lang w:eastAsia="lt-LT"/>
                    </w:rPr>
                    <w:t>. Jei dėl prevencinių socialinių paslaugų teikimo kitam asmeniui (šeimai) kreipiasi suinteresuotas asmuo, bet asmuo (šeima), dėl kurio (-</w:t>
                  </w:r>
                  <w:proofErr w:type="spellStart"/>
                  <w:r>
                    <w:rPr>
                      <w:szCs w:val="24"/>
                      <w:lang w:eastAsia="lt-LT"/>
                    </w:rPr>
                    <w:t>ios</w:t>
                  </w:r>
                  <w:proofErr w:type="spellEnd"/>
                  <w:r>
                    <w:rPr>
                      <w:szCs w:val="24"/>
                      <w:lang w:eastAsia="lt-LT"/>
                    </w:rPr>
                    <w:t xml:space="preserve">) buvo kreiptasi, jų atsisako, </w:t>
                  </w:r>
                  <w:r>
                    <w:rPr>
                      <w:bCs/>
                      <w:szCs w:val="24"/>
                    </w:rPr>
                    <w:t>socialinių paslaugų įstaigos, teikiančios ir (ar) organizuojančios prevencines socialines paslaugas,</w:t>
                  </w:r>
                  <w:r>
                    <w:rPr>
                      <w:szCs w:val="24"/>
                      <w:lang w:eastAsia="lt-LT"/>
                    </w:rPr>
                    <w:t xml:space="preserve"> specialistas po 10 darbo dienų pakartotinai susisiekia su asmeniu (šeima) ir dar kartą pasiūlo galimybę gauti prevencinę socialinę paslaugą arba asmuo (šeima) informuojamas (-a) apie galimybę gauti kitas socialines paslaugas. Jei asmuo (šei</w:t>
                  </w:r>
                  <w:r>
                    <w:rPr>
                      <w:szCs w:val="24"/>
                      <w:lang w:eastAsia="lt-LT"/>
                    </w:rPr>
                    <w:t xml:space="preserve">ma) dar kartą atsisako siūlomų socialinių paslaugų, asmeniui (šeimai), esant galimybei, pagal turimus kontaktinius duomenis (paštu arba elektroniniu paštu) išsiunčiama informacija apie savivaldybėje teikiamas prevencines socialines paslaugas (paslaugų rūšis ir jas teikiančias įstaigas, nurodant juridinio asmens pavadinimą, veiklos adresą, kontaktinį telefono ryšio numerį ir elektroninio pašto adresą). </w:t>
                  </w:r>
                </w:p>
              </w:sdtContent>
            </w:sdt>
            <w:sdt>
              <w:sdtPr>
                <w:alias w:val="11 p."/>
                <w:tag w:val="part_2716cd8925c741b0ad11e3fbd0c371dd"/>
                <w:id w:val="854841691"/>
                <w:lock w:val="sdtLocked"/>
              </w:sdtPr>
              <w:sdtEndPr/>
              <w:sdtContent>
                <w:p w14:paraId="76FCAF79" w14:textId="2E4445CD" w:rsidR="0006597C" w:rsidRDefault="0040330F">
                  <w:pPr>
                    <w:widowControl w:val="0"/>
                    <w:pBdr>
                      <w:top w:val="nil"/>
                      <w:left w:val="nil"/>
                      <w:bottom w:val="nil"/>
                      <w:right w:val="nil"/>
                      <w:between w:val="nil"/>
                    </w:pBdr>
                    <w:tabs>
                      <w:tab w:val="left" w:pos="1560"/>
                    </w:tabs>
                    <w:spacing w:line="360" w:lineRule="atLeast"/>
                    <w:ind w:firstLine="720"/>
                    <w:jc w:val="both"/>
                    <w:rPr>
                      <w:szCs w:val="24"/>
                      <w:lang w:eastAsia="lt-LT"/>
                    </w:rPr>
                  </w:pPr>
                  <w:sdt>
                    <w:sdtPr>
                      <w:alias w:val="Numeris"/>
                      <w:tag w:val="nr_2716cd8925c741b0ad11e3fbd0c371dd"/>
                      <w:id w:val="-1538575033"/>
                      <w:lock w:val="sdtLocked"/>
                    </w:sdtPr>
                    <w:sdtEndPr/>
                    <w:sdtContent>
                      <w:r>
                        <w:rPr>
                          <w:szCs w:val="24"/>
                          <w:lang w:eastAsia="lt-LT"/>
                        </w:rPr>
                        <w:t>11</w:t>
                      </w:r>
                    </w:sdtContent>
                  </w:sdt>
                  <w:r>
                    <w:rPr>
                      <w:szCs w:val="24"/>
                      <w:lang w:eastAsia="lt-LT"/>
                    </w:rPr>
                    <w:t xml:space="preserve">. </w:t>
                  </w:r>
                  <w:r>
                    <w:rPr>
                      <w:szCs w:val="24"/>
                    </w:rPr>
                    <w:t xml:space="preserve">Specialistas socialinių paslaugų įstaigos nustatyta tvarka fiksuoja informaciją, reikalingą paslaugų tęstinumui, kokybės užtikrinimui ir (ar) asmens (šeimos) nukreipimui į kitas paslaugas, apie prevencinių socialinių paslaugų teikimo faktą ir (ar) eigą, priklausomai nuo šių paslaugų pobūdžio, netvarkant perteklinių asmens duomenų (pvz., fiksuojama kontaktavimo data, būdas, rezultatas, siūlomų </w:t>
                  </w:r>
                  <w:r>
                    <w:rPr>
                      <w:szCs w:val="24"/>
                    </w:rPr>
                    <w:lastRenderedPageBreak/>
                    <w:t>socialinių paslaugų atsisakymo faktas, asmens (šeimos) nukreipimas į kitas (ne socialines) paslaugas), taip pat at</w:t>
                  </w:r>
                  <w:r>
                    <w:rPr>
                      <w:szCs w:val="24"/>
                    </w:rPr>
                    <w:t>vejus, kai su asmeniu (šeima) nepavyksta susisiekti ilgiau nei 5 darbo dienas, taip pat kai, susisiekus su asmeniu (šeima), jis (ji) atsisako siūlomos pagalbos</w:t>
                  </w:r>
                  <w:r>
                    <w:rPr>
                      <w:szCs w:val="24"/>
                      <w:lang w:eastAsia="lt-LT"/>
                    </w:rPr>
                    <w:t xml:space="preserve">.  </w:t>
                  </w:r>
                </w:p>
              </w:sdtContent>
            </w:sdt>
            <w:sdt>
              <w:sdtPr>
                <w:alias w:val="12 p."/>
                <w:tag w:val="part_232d054d8d404f38b99ed8cc3a2bd664"/>
                <w:id w:val="648867582"/>
                <w:lock w:val="sdtLocked"/>
              </w:sdtPr>
              <w:sdtEndPr/>
              <w:sdtContent>
                <w:p w14:paraId="56E4A712" w14:textId="029D4F59" w:rsidR="0006597C" w:rsidRDefault="0040330F">
                  <w:pPr>
                    <w:widowControl w:val="0"/>
                    <w:pBdr>
                      <w:top w:val="nil"/>
                      <w:left w:val="nil"/>
                      <w:bottom w:val="nil"/>
                      <w:right w:val="nil"/>
                      <w:between w:val="nil"/>
                    </w:pBdr>
                    <w:tabs>
                      <w:tab w:val="left" w:pos="1560"/>
                    </w:tabs>
                    <w:spacing w:line="360" w:lineRule="atLeast"/>
                    <w:ind w:firstLine="720"/>
                    <w:jc w:val="both"/>
                    <w:rPr>
                      <w:szCs w:val="24"/>
                      <w:lang w:eastAsia="lt-LT"/>
                    </w:rPr>
                  </w:pPr>
                  <w:sdt>
                    <w:sdtPr>
                      <w:alias w:val="Numeris"/>
                      <w:tag w:val="nr_232d054d8d404f38b99ed8cc3a2bd664"/>
                      <w:id w:val="-328759727"/>
                      <w:lock w:val="sdtLocked"/>
                    </w:sdtPr>
                    <w:sdtEndPr/>
                    <w:sdtContent>
                      <w:r>
                        <w:rPr>
                          <w:szCs w:val="24"/>
                          <w:lang w:eastAsia="lt-LT"/>
                        </w:rPr>
                        <w:t>12</w:t>
                      </w:r>
                    </w:sdtContent>
                  </w:sdt>
                  <w:r>
                    <w:rPr>
                      <w:szCs w:val="24"/>
                      <w:lang w:eastAsia="lt-LT"/>
                    </w:rPr>
                    <w:t xml:space="preserve">. Jei prevencines socialines paslaugas gaunančiam asmeniui (šeimai) jų nepakanka, kitų socialinių paslaugų teikimo asmeniui (šeimai) poreikis nustatomas ir jos skiriamos vadovaujantis Asmens (šeimos) socialinių paslaugų poreikio nustatymo, skyrimo ir organizavimo tvarkos aprašu, patvirtintu </w:t>
                  </w:r>
                  <w:r>
                    <w:rPr>
                      <w:szCs w:val="24"/>
                      <w:shd w:val="clear" w:color="auto" w:fill="FFFFFF"/>
                      <w:lang w:eastAsia="lt-LT"/>
                    </w:rPr>
                    <w:t>Lietuvos Respublikos socialinės apsaugos ir darbo ministro 2006 m. balandžio 5 d. įsakymu Nr. A1-94 „</w:t>
                  </w:r>
                  <w:r>
                    <w:rPr>
                      <w:szCs w:val="24"/>
                      <w:lang w:eastAsia="lt-LT"/>
                    </w:rPr>
                    <w:t>Dėl Asmens (šeimos) socialinių paslaugų poreikio nustatymo, skyrimo ir organizavimo tvarkos aprašo, Senyvo amžiaus asme</w:t>
                  </w:r>
                  <w:r>
                    <w:rPr>
                      <w:szCs w:val="24"/>
                      <w:lang w:eastAsia="lt-LT"/>
                    </w:rPr>
                    <w:t>ns bei suaugusio asmens su negalia socialinės globos poreikio nustatymo metodikos ir Socialinės globos poreikio vaikui su negalia nustatymo metodikos patvirtinimo“.</w:t>
                  </w:r>
                </w:p>
              </w:sdtContent>
            </w:sdt>
            <w:sdt>
              <w:sdtPr>
                <w:alias w:val="13 p."/>
                <w:tag w:val="part_9bdb8618da994d44a36be111f357fe96"/>
                <w:id w:val="-58479584"/>
                <w:lock w:val="sdtLocked"/>
              </w:sdtPr>
              <w:sdtEndPr/>
              <w:sdtContent>
                <w:p w14:paraId="1CEA4FF5" w14:textId="67F9AB6C" w:rsidR="0006597C" w:rsidRDefault="0040330F">
                  <w:pPr>
                    <w:widowControl w:val="0"/>
                    <w:pBdr>
                      <w:top w:val="nil"/>
                      <w:left w:val="nil"/>
                      <w:bottom w:val="nil"/>
                      <w:right w:val="nil"/>
                      <w:between w:val="nil"/>
                    </w:pBdr>
                    <w:tabs>
                      <w:tab w:val="left" w:pos="1276"/>
                    </w:tabs>
                    <w:spacing w:line="360" w:lineRule="atLeast"/>
                    <w:ind w:firstLine="720"/>
                    <w:jc w:val="both"/>
                    <w:rPr>
                      <w:szCs w:val="24"/>
                      <w:lang w:eastAsia="lt-LT"/>
                    </w:rPr>
                  </w:pPr>
                  <w:sdt>
                    <w:sdtPr>
                      <w:alias w:val="Numeris"/>
                      <w:tag w:val="nr_9bdb8618da994d44a36be111f357fe96"/>
                      <w:id w:val="-344871515"/>
                      <w:lock w:val="sdtLocked"/>
                    </w:sdtPr>
                    <w:sdtEndPr/>
                    <w:sdtContent>
                      <w:r>
                        <w:rPr>
                          <w:szCs w:val="24"/>
                          <w:lang w:eastAsia="lt-LT"/>
                        </w:rPr>
                        <w:t>13</w:t>
                      </w:r>
                    </w:sdtContent>
                  </w:sdt>
                  <w:r>
                    <w:rPr>
                      <w:szCs w:val="24"/>
                      <w:lang w:eastAsia="lt-LT"/>
                    </w:rPr>
                    <w:t xml:space="preserve">. Jei specialistas mato, kad asmeniui (šeimai) reikia kitų (ne socialinių) paslaugų (pvz., sveikatos, švietimo paslaugų), jis informuoja asmenį (šeimą) apie galimybę gauti kitas (ne socialines) paslaugas ir pasiūlo jam (jai) kreiptis į šias paslaugas teikiančias ir (ar) organizuojančias įstaigas (nurodo jų pavadinimus, veiklos adresus, kontaktinius telefono ryšio numerius ir elektroninio pašto adresus). </w:t>
                  </w:r>
                </w:p>
              </w:sdtContent>
            </w:sdt>
            <w:sdt>
              <w:sdtPr>
                <w:alias w:val="14 p."/>
                <w:tag w:val="part_eec8b7c8903a4a48b0544912f51ef49f"/>
                <w:id w:val="-1796517523"/>
                <w:lock w:val="sdtLocked"/>
              </w:sdtPr>
              <w:sdtEndPr/>
              <w:sdtContent>
                <w:p w14:paraId="640A2B7D" w14:textId="1A1E954C" w:rsidR="0006597C" w:rsidRDefault="0040330F">
                  <w:pPr>
                    <w:widowControl w:val="0"/>
                    <w:pBdr>
                      <w:top w:val="nil"/>
                      <w:left w:val="nil"/>
                      <w:bottom w:val="nil"/>
                      <w:right w:val="nil"/>
                      <w:between w:val="nil"/>
                    </w:pBdr>
                    <w:spacing w:line="360" w:lineRule="atLeast"/>
                    <w:ind w:firstLine="720"/>
                    <w:jc w:val="both"/>
                    <w:rPr>
                      <w:szCs w:val="24"/>
                      <w:lang w:eastAsia="lt-LT"/>
                    </w:rPr>
                  </w:pPr>
                  <w:sdt>
                    <w:sdtPr>
                      <w:alias w:val="Numeris"/>
                      <w:tag w:val="nr_eec8b7c8903a4a48b0544912f51ef49f"/>
                      <w:id w:val="-1701379006"/>
                      <w:lock w:val="sdtLocked"/>
                    </w:sdtPr>
                    <w:sdtEndPr/>
                    <w:sdtContent>
                      <w:r>
                        <w:rPr>
                          <w:szCs w:val="24"/>
                          <w:lang w:eastAsia="lt-LT"/>
                        </w:rPr>
                        <w:t>14</w:t>
                      </w:r>
                    </w:sdtContent>
                  </w:sdt>
                  <w:r>
                    <w:rPr>
                      <w:szCs w:val="24"/>
                      <w:lang w:eastAsia="lt-LT"/>
                    </w:rPr>
                    <w:t>. Prevencinės socialinės paslaugos teikiamos pagal Socialinių paslaugų kataloge numatytą šių paslaugų teikimo trukmę, dažnumą, vietą ir kitas sąlygas.</w:t>
                  </w:r>
                </w:p>
              </w:sdtContent>
            </w:sdt>
            <w:sdt>
              <w:sdtPr>
                <w:alias w:val="15 p."/>
                <w:tag w:val="part_4ec5380e6168400695ffc0e6e8e135da"/>
                <w:id w:val="-673264416"/>
                <w:lock w:val="sdtLocked"/>
              </w:sdtPr>
              <w:sdtEndPr/>
              <w:sdtContent>
                <w:p w14:paraId="2A877CEC" w14:textId="2C2382F2" w:rsidR="0006597C" w:rsidRDefault="0040330F">
                  <w:pPr>
                    <w:spacing w:line="360" w:lineRule="atLeast"/>
                    <w:ind w:firstLine="720"/>
                    <w:jc w:val="both"/>
                    <w:rPr>
                      <w:szCs w:val="24"/>
                      <w:lang w:eastAsia="lt-LT"/>
                    </w:rPr>
                  </w:pPr>
                  <w:sdt>
                    <w:sdtPr>
                      <w:alias w:val="Numeris"/>
                      <w:tag w:val="nr_4ec5380e6168400695ffc0e6e8e135da"/>
                      <w:id w:val="566311113"/>
                      <w:lock w:val="sdtLocked"/>
                    </w:sdtPr>
                    <w:sdtEndPr/>
                    <w:sdtContent>
                      <w:r>
                        <w:rPr>
                          <w:szCs w:val="24"/>
                          <w:lang w:eastAsia="lt-LT"/>
                        </w:rPr>
                        <w:t>15</w:t>
                      </w:r>
                    </w:sdtContent>
                  </w:sdt>
                  <w:r>
                    <w:rPr>
                      <w:szCs w:val="24"/>
                      <w:lang w:eastAsia="lt-LT"/>
                    </w:rPr>
                    <w:t xml:space="preserve">. </w:t>
                  </w:r>
                  <w:r>
                    <w:rPr>
                      <w:szCs w:val="24"/>
                    </w:rPr>
                    <w:t>Specialistas, teikiantis prevencines socialines paslaugas asmens gyvenamojoje vietoje, esant galimybei, vizualiai įvertina asmens (šeimos) gyvenamosios vietos saugumo būklę (ar įrengti autonominiai dūmų jutikliai, ar tvarkinga šildymo sistema, elektros instaliacija) ir prireikus informuoja asmenį apie savivaldybėje vykdomas gaisrų prevencijos priemones ir (ar) savivaldybės administraciją – dėl asmens (šeimos) įtraukimo į vienišų, senyvo amžiaus, asmenų su negalia ir nepilnamečius vaikus auginančių asmenų,</w:t>
                  </w:r>
                  <w:r>
                    <w:rPr>
                      <w:szCs w:val="24"/>
                    </w:rPr>
                    <w:t xml:space="preserve"> turinčių specialiųjų poreikių ir gyvenančių riziką keliančiuose individualiuose gyvenamuosiuose būstuose, sąrašus pagal vidaus reikalų ministro tvirtinamą gaisrų prevencijos veiksmų planą ar dėl kitų gaisrų prevencijos priemonių, numatytų Lietuvos Respublikos priešgaisrinės saugos įstatyme, taikymo.</w:t>
                  </w:r>
                </w:p>
              </w:sdtContent>
            </w:sdt>
            <w:sdt>
              <w:sdtPr>
                <w:alias w:val="16 p."/>
                <w:tag w:val="part_25e3c3d3d1f743b8aa0294ef94532fcc"/>
                <w:id w:val="-1197154484"/>
                <w:lock w:val="sdtLocked"/>
              </w:sdtPr>
              <w:sdtEndPr/>
              <w:sdtContent>
                <w:p w14:paraId="2AD02F1F" w14:textId="3070B1D9" w:rsidR="0006597C" w:rsidRDefault="0040330F">
                  <w:pPr>
                    <w:widowControl w:val="0"/>
                    <w:pBdr>
                      <w:top w:val="nil"/>
                      <w:left w:val="nil"/>
                      <w:bottom w:val="nil"/>
                      <w:right w:val="nil"/>
                      <w:between w:val="nil"/>
                    </w:pBdr>
                    <w:spacing w:line="360" w:lineRule="atLeast"/>
                    <w:ind w:firstLine="720"/>
                    <w:jc w:val="both"/>
                    <w:rPr>
                      <w:szCs w:val="24"/>
                      <w:lang w:eastAsia="lt-LT"/>
                    </w:rPr>
                  </w:pPr>
                  <w:sdt>
                    <w:sdtPr>
                      <w:alias w:val="Numeris"/>
                      <w:tag w:val="nr_25e3c3d3d1f743b8aa0294ef94532fcc"/>
                      <w:id w:val="119266146"/>
                      <w:lock w:val="sdtLocked"/>
                    </w:sdtPr>
                    <w:sdtEndPr/>
                    <w:sdtContent>
                      <w:r>
                        <w:rPr>
                          <w:szCs w:val="24"/>
                          <w:lang w:eastAsia="lt-LT"/>
                        </w:rPr>
                        <w:t>16</w:t>
                      </w:r>
                    </w:sdtContent>
                  </w:sdt>
                  <w:r>
                    <w:rPr>
                      <w:szCs w:val="24"/>
                      <w:lang w:eastAsia="lt-LT"/>
                    </w:rPr>
                    <w:t>. Prevencinės socialinės paslaugos kiekvienoje savivaldybėje planuojamos ir organizuojamos savivaldybės mero nustatyta tvarka, vadovaujantis Aprašu.</w:t>
                  </w:r>
                  <w:r>
                    <w:rPr>
                      <w:szCs w:val="24"/>
                    </w:rPr>
                    <w:t xml:space="preserve"> </w:t>
                  </w:r>
                </w:p>
              </w:sdtContent>
            </w:sdt>
            <w:sdt>
              <w:sdtPr>
                <w:alias w:val="17 p."/>
                <w:tag w:val="part_873517ff12554b39a4f1de6e3b5d3e99"/>
                <w:id w:val="-2039265791"/>
                <w:lock w:val="sdtLocked"/>
              </w:sdtPr>
              <w:sdtEndPr/>
              <w:sdtContent>
                <w:p w14:paraId="0FAC7362" w14:textId="09781765" w:rsidR="0006597C" w:rsidRDefault="0040330F">
                  <w:pPr>
                    <w:widowControl w:val="0"/>
                    <w:pBdr>
                      <w:top w:val="nil"/>
                      <w:left w:val="nil"/>
                      <w:bottom w:val="nil"/>
                      <w:right w:val="nil"/>
                      <w:between w:val="nil"/>
                    </w:pBdr>
                    <w:tabs>
                      <w:tab w:val="left" w:pos="1134"/>
                      <w:tab w:val="left" w:pos="1276"/>
                    </w:tabs>
                    <w:spacing w:line="360" w:lineRule="atLeast"/>
                    <w:ind w:firstLine="720"/>
                    <w:jc w:val="both"/>
                    <w:rPr>
                      <w:szCs w:val="24"/>
                      <w:lang w:eastAsia="lt-LT"/>
                    </w:rPr>
                  </w:pPr>
                  <w:sdt>
                    <w:sdtPr>
                      <w:alias w:val="Numeris"/>
                      <w:tag w:val="nr_873517ff12554b39a4f1de6e3b5d3e99"/>
                      <w:id w:val="-736858503"/>
                      <w:lock w:val="sdtLocked"/>
                    </w:sdtPr>
                    <w:sdtEndPr/>
                    <w:sdtContent>
                      <w:r>
                        <w:rPr>
                          <w:color w:val="000000"/>
                        </w:rPr>
                        <w:t>17</w:t>
                      </w:r>
                    </w:sdtContent>
                  </w:sdt>
                  <w:r>
                    <w:rPr>
                      <w:color w:val="000000"/>
                    </w:rPr>
                    <w:t>. Socialinių paslaugų įstaiga Socialinės paramos šeimai informacinėje sistemoje informuoja savivaldybės administraciją apie asmenims (šeimoms) suteiktas prevencines socialines paslaugas. Socialinės paramos šeimai informacinėje sistemoje teikiami šie duomenys (už einamąjį mėnesį – ne vėliau kaip iki kito mėnesio 20 dienos) apie suteiktas prevencines socialines paslaugas:</w:t>
                  </w:r>
                  <w:r>
                    <w:t xml:space="preserve"> </w:t>
                  </w:r>
                </w:p>
                <w:sdt>
                  <w:sdtPr>
                    <w:alias w:val="17.1 pp."/>
                    <w:tag w:val="part_9ac170dd6ef94ab2b76b252ac4ac5b07"/>
                    <w:id w:val="1896392544"/>
                    <w:lock w:val="sdtLocked"/>
                  </w:sdtPr>
                  <w:sdtEndPr/>
                  <w:sdtContent>
                    <w:p w14:paraId="51E5F2F9" w14:textId="7F116A6C" w:rsidR="0006597C" w:rsidRDefault="0040330F">
                      <w:pPr>
                        <w:widowControl w:val="0"/>
                        <w:pBdr>
                          <w:top w:val="nil"/>
                          <w:left w:val="nil"/>
                          <w:bottom w:val="nil"/>
                          <w:right w:val="nil"/>
                          <w:between w:val="nil"/>
                        </w:pBdr>
                        <w:tabs>
                          <w:tab w:val="left" w:pos="1276"/>
                        </w:tabs>
                        <w:spacing w:line="360" w:lineRule="atLeast"/>
                        <w:ind w:firstLine="720"/>
                        <w:jc w:val="both"/>
                        <w:rPr>
                          <w:szCs w:val="24"/>
                          <w:lang w:eastAsia="lt-LT"/>
                        </w:rPr>
                      </w:pPr>
                      <w:sdt>
                        <w:sdtPr>
                          <w:alias w:val="Numeris"/>
                          <w:tag w:val="nr_9ac170dd6ef94ab2b76b252ac4ac5b07"/>
                          <w:id w:val="-2130229502"/>
                          <w:lock w:val="sdtLocked"/>
                        </w:sdtPr>
                        <w:sdtEndPr/>
                        <w:sdtContent>
                          <w:r>
                            <w:rPr>
                              <w:szCs w:val="24"/>
                              <w:lang w:eastAsia="lt-LT"/>
                            </w:rPr>
                            <w:t>17.1</w:t>
                          </w:r>
                        </w:sdtContent>
                      </w:sdt>
                      <w:r>
                        <w:rPr>
                          <w:szCs w:val="24"/>
                          <w:lang w:eastAsia="lt-LT"/>
                        </w:rPr>
                        <w:t>. duomenys apie asmenų, su kuriais buvo kontaktuota, skaičių renkami teikiant potencialių socialinių paslaugų gavėjų paieškos paslaugą (suminis gavėjų skaičius);</w:t>
                      </w:r>
                    </w:p>
                  </w:sdtContent>
                </w:sdt>
                <w:sdt>
                  <w:sdtPr>
                    <w:alias w:val="17.2 pp."/>
                    <w:tag w:val="part_b4d5c3cbfbad4978abfd342da84c7437"/>
                    <w:id w:val="-30888332"/>
                    <w:lock w:val="sdtLocked"/>
                  </w:sdtPr>
                  <w:sdtEndPr/>
                  <w:sdtContent>
                    <w:p w14:paraId="7DA71EC8" w14:textId="5A2CB149" w:rsidR="0006597C" w:rsidRDefault="0040330F">
                      <w:pPr>
                        <w:widowControl w:val="0"/>
                        <w:pBdr>
                          <w:top w:val="nil"/>
                          <w:left w:val="nil"/>
                          <w:bottom w:val="nil"/>
                          <w:right w:val="nil"/>
                          <w:between w:val="nil"/>
                        </w:pBdr>
                        <w:tabs>
                          <w:tab w:val="left" w:pos="1276"/>
                        </w:tabs>
                        <w:spacing w:line="360" w:lineRule="atLeast"/>
                        <w:ind w:firstLine="720"/>
                        <w:jc w:val="both"/>
                        <w:rPr>
                          <w:szCs w:val="24"/>
                          <w:lang w:eastAsia="lt-LT"/>
                        </w:rPr>
                      </w:pPr>
                      <w:sdt>
                        <w:sdtPr>
                          <w:alias w:val="Numeris"/>
                          <w:tag w:val="nr_b4d5c3cbfbad4978abfd342da84c7437"/>
                          <w:id w:val="1838577811"/>
                          <w:lock w:val="sdtLocked"/>
                        </w:sdtPr>
                        <w:sdtEndPr/>
                        <w:sdtContent>
                          <w:r>
                            <w:rPr>
                              <w:szCs w:val="24"/>
                              <w:lang w:eastAsia="lt-LT"/>
                            </w:rPr>
                            <w:t>17.2</w:t>
                          </w:r>
                        </w:sdtContent>
                      </w:sdt>
                      <w:r>
                        <w:rPr>
                          <w:szCs w:val="24"/>
                          <w:lang w:eastAsia="lt-LT"/>
                        </w:rPr>
                        <w:t>. duomenys apie konsultacijų, suteiktų asmenims, kurie kreipėsi į bendruomeninius šeimos namus, skaičių renkami organizuojant kompleksines paslaugas šeimai;</w:t>
                      </w:r>
                    </w:p>
                  </w:sdtContent>
                </w:sdt>
                <w:sdt>
                  <w:sdtPr>
                    <w:alias w:val="17.3 pp."/>
                    <w:tag w:val="part_f4e6886d53cd43b6ba6edfb23cb02b1e"/>
                    <w:id w:val="42794301"/>
                    <w:lock w:val="sdtLocked"/>
                  </w:sdtPr>
                  <w:sdtEndPr/>
                  <w:sdtContent>
                    <w:p w14:paraId="0F54E72E" w14:textId="7F9A27B0" w:rsidR="0006597C" w:rsidRDefault="0040330F">
                      <w:pPr>
                        <w:widowControl w:val="0"/>
                        <w:pBdr>
                          <w:top w:val="nil"/>
                          <w:left w:val="nil"/>
                          <w:bottom w:val="nil"/>
                          <w:right w:val="nil"/>
                          <w:between w:val="nil"/>
                        </w:pBdr>
                        <w:tabs>
                          <w:tab w:val="left" w:pos="1276"/>
                        </w:tabs>
                        <w:spacing w:line="360" w:lineRule="atLeast"/>
                        <w:ind w:firstLine="720"/>
                        <w:jc w:val="both"/>
                        <w:rPr>
                          <w:szCs w:val="24"/>
                          <w:lang w:eastAsia="lt-LT"/>
                        </w:rPr>
                      </w:pPr>
                      <w:sdt>
                        <w:sdtPr>
                          <w:alias w:val="Numeris"/>
                          <w:tag w:val="nr_f4e6886d53cd43b6ba6edfb23cb02b1e"/>
                          <w:id w:val="-55479826"/>
                          <w:lock w:val="sdtLocked"/>
                        </w:sdtPr>
                        <w:sdtEndPr/>
                        <w:sdtContent>
                          <w:r>
                            <w:rPr>
                              <w:szCs w:val="24"/>
                              <w:lang w:eastAsia="lt-LT"/>
                            </w:rPr>
                            <w:t>17.3</w:t>
                          </w:r>
                        </w:sdtContent>
                      </w:sdt>
                      <w:r>
                        <w:rPr>
                          <w:szCs w:val="24"/>
                          <w:lang w:eastAsia="lt-LT"/>
                        </w:rPr>
                        <w:t xml:space="preserve">. </w:t>
                      </w:r>
                      <w:r>
                        <w:rPr>
                          <w:color w:val="000000"/>
                          <w:szCs w:val="24"/>
                          <w:lang w:eastAsia="lt-LT"/>
                        </w:rPr>
                        <w:t>duomenys apie</w:t>
                      </w:r>
                      <w:r>
                        <w:rPr>
                          <w:szCs w:val="24"/>
                          <w:lang w:eastAsia="lt-LT"/>
                        </w:rPr>
                        <w:t xml:space="preserve"> kompleksinių paslaugų šeimai gavėjus (paslaugų gavėjų bendrą skaičių ir suteiktų kompleksinių paslaugų šeimai sudėtyje esančių paslaugų skaičių) renkami teikiant kompleksines paslaugas šeimai;</w:t>
                      </w:r>
                      <w:r>
                        <w:t xml:space="preserve"> </w:t>
                      </w:r>
                    </w:p>
                  </w:sdtContent>
                </w:sdt>
                <w:sdt>
                  <w:sdtPr>
                    <w:alias w:val="17.4 pp."/>
                    <w:tag w:val="part_7423a2889959403d81c921fa9a81d4cb"/>
                    <w:id w:val="-1554846696"/>
                    <w:lock w:val="sdtLocked"/>
                  </w:sdtPr>
                  <w:sdtEndPr/>
                  <w:sdtContent>
                    <w:p w14:paraId="1A1EC6AD" w14:textId="57F199E6" w:rsidR="0006597C" w:rsidRDefault="0040330F">
                      <w:pPr>
                        <w:widowControl w:val="0"/>
                        <w:pBdr>
                          <w:top w:val="nil"/>
                          <w:left w:val="nil"/>
                          <w:bottom w:val="nil"/>
                          <w:right w:val="nil"/>
                          <w:between w:val="nil"/>
                        </w:pBdr>
                        <w:tabs>
                          <w:tab w:val="left" w:pos="1276"/>
                        </w:tabs>
                        <w:spacing w:line="360" w:lineRule="atLeast"/>
                        <w:ind w:firstLine="720"/>
                        <w:jc w:val="both"/>
                        <w:rPr>
                          <w:szCs w:val="24"/>
                          <w:lang w:eastAsia="lt-LT"/>
                        </w:rPr>
                      </w:pPr>
                      <w:sdt>
                        <w:sdtPr>
                          <w:alias w:val="Numeris"/>
                          <w:tag w:val="nr_7423a2889959403d81c921fa9a81d4cb"/>
                          <w:id w:val="2001460346"/>
                          <w:lock w:val="sdtLocked"/>
                        </w:sdtPr>
                        <w:sdtEndPr/>
                        <w:sdtContent>
                          <w:r>
                            <w:rPr>
                              <w:szCs w:val="24"/>
                              <w:lang w:eastAsia="lt-LT"/>
                            </w:rPr>
                            <w:t>17.4</w:t>
                          </w:r>
                        </w:sdtContent>
                      </w:sdt>
                      <w:r>
                        <w:rPr>
                          <w:szCs w:val="24"/>
                          <w:lang w:eastAsia="lt-LT"/>
                        </w:rPr>
                        <w:t xml:space="preserve">. duomenys apie suteiktų darbo su bendruomene paslaugų skaičių renkami teikiant darbo su </w:t>
                      </w:r>
                      <w:r>
                        <w:rPr>
                          <w:szCs w:val="24"/>
                          <w:lang w:eastAsia="lt-LT"/>
                        </w:rPr>
                        <w:lastRenderedPageBreak/>
                        <w:t>bendruomene paslaugą;</w:t>
                      </w:r>
                    </w:p>
                  </w:sdtContent>
                </w:sdt>
                <w:sdt>
                  <w:sdtPr>
                    <w:alias w:val="17.5 pp."/>
                    <w:tag w:val="part_852f71a705d44bde850515759429e858"/>
                    <w:id w:val="-474673786"/>
                    <w:lock w:val="sdtLocked"/>
                  </w:sdtPr>
                  <w:sdtEndPr/>
                  <w:sdtContent>
                    <w:p w14:paraId="2AFA9485" w14:textId="6AA9FC45" w:rsidR="0006597C" w:rsidRDefault="0040330F">
                      <w:pPr>
                        <w:widowControl w:val="0"/>
                        <w:pBdr>
                          <w:top w:val="nil"/>
                          <w:left w:val="nil"/>
                          <w:bottom w:val="nil"/>
                          <w:right w:val="nil"/>
                          <w:between w:val="nil"/>
                        </w:pBdr>
                        <w:tabs>
                          <w:tab w:val="left" w:pos="1276"/>
                        </w:tabs>
                        <w:spacing w:line="360" w:lineRule="atLeast"/>
                        <w:ind w:firstLine="720"/>
                        <w:jc w:val="both"/>
                        <w:rPr>
                          <w:szCs w:val="24"/>
                          <w:lang w:eastAsia="lt-LT"/>
                        </w:rPr>
                      </w:pPr>
                      <w:sdt>
                        <w:sdtPr>
                          <w:alias w:val="Numeris"/>
                          <w:tag w:val="nr_852f71a705d44bde850515759429e858"/>
                          <w:id w:val="-1170874074"/>
                          <w:lock w:val="sdtLocked"/>
                        </w:sdtPr>
                        <w:sdtEndPr/>
                        <w:sdtContent>
                          <w:r>
                            <w:rPr>
                              <w:color w:val="000000"/>
                            </w:rPr>
                            <w:t>17.5</w:t>
                          </w:r>
                        </w:sdtContent>
                      </w:sdt>
                      <w:r>
                        <w:rPr>
                          <w:color w:val="000000"/>
                        </w:rPr>
                        <w:t>. duomenys apie šeimų (gavėjų) skaičių renkami teikiant šeimos konferencijos paslaugą (suminis gavėjų skaičius);</w:t>
                      </w:r>
                    </w:p>
                  </w:sdtContent>
                </w:sdt>
                <w:sdt>
                  <w:sdtPr>
                    <w:alias w:val="17.6 pp."/>
                    <w:tag w:val="part_ce87fb7224db4057a289c87e26658dc1"/>
                    <w:id w:val="-2111955732"/>
                    <w:lock w:val="sdtLocked"/>
                  </w:sdtPr>
                  <w:sdtEndPr/>
                  <w:sdtContent>
                    <w:p w14:paraId="274762B0" w14:textId="141A7253" w:rsidR="0006597C" w:rsidRDefault="0040330F">
                      <w:pPr>
                        <w:widowControl w:val="0"/>
                        <w:pBdr>
                          <w:top w:val="nil"/>
                          <w:left w:val="nil"/>
                          <w:bottom w:val="nil"/>
                          <w:right w:val="nil"/>
                          <w:between w:val="nil"/>
                        </w:pBdr>
                        <w:tabs>
                          <w:tab w:val="left" w:pos="1276"/>
                        </w:tabs>
                        <w:spacing w:line="360" w:lineRule="atLeast"/>
                        <w:ind w:firstLine="720"/>
                        <w:jc w:val="both"/>
                        <w:rPr>
                          <w:szCs w:val="24"/>
                          <w:lang w:eastAsia="lt-LT"/>
                        </w:rPr>
                      </w:pPr>
                      <w:sdt>
                        <w:sdtPr>
                          <w:alias w:val="Numeris"/>
                          <w:tag w:val="nr_ce87fb7224db4057a289c87e26658dc1"/>
                          <w:id w:val="540104685"/>
                          <w:lock w:val="sdtLocked"/>
                        </w:sdtPr>
                        <w:sdtEndPr/>
                        <w:sdtContent>
                          <w:r>
                            <w:rPr>
                              <w:szCs w:val="24"/>
                              <w:lang w:eastAsia="lt-LT"/>
                            </w:rPr>
                            <w:t>17.6</w:t>
                          </w:r>
                        </w:sdtContent>
                      </w:sdt>
                      <w:r>
                        <w:rPr>
                          <w:szCs w:val="24"/>
                          <w:lang w:eastAsia="lt-LT"/>
                        </w:rPr>
                        <w:t>. duomenys apie bendrą gavėjų (unikalių fizinių asmenų) skaičių renkami teikiant atvirojo darbo su jaunimu paslaugą;</w:t>
                      </w:r>
                    </w:p>
                  </w:sdtContent>
                </w:sdt>
                <w:sdt>
                  <w:sdtPr>
                    <w:alias w:val="17.7 pp."/>
                    <w:tag w:val="part_23cd1aecdb6049e2956d1474793bb931"/>
                    <w:id w:val="-1599319336"/>
                    <w:lock w:val="sdtLocked"/>
                  </w:sdtPr>
                  <w:sdtEndPr/>
                  <w:sdtContent>
                    <w:p w14:paraId="78A1D439" w14:textId="0CBC3BC6" w:rsidR="0006597C" w:rsidRDefault="0040330F">
                      <w:pPr>
                        <w:widowControl w:val="0"/>
                        <w:pBdr>
                          <w:top w:val="nil"/>
                          <w:left w:val="nil"/>
                          <w:bottom w:val="nil"/>
                          <w:right w:val="nil"/>
                          <w:between w:val="nil"/>
                        </w:pBdr>
                        <w:tabs>
                          <w:tab w:val="left" w:pos="1276"/>
                        </w:tabs>
                        <w:spacing w:line="360" w:lineRule="atLeast"/>
                        <w:ind w:firstLine="720"/>
                        <w:jc w:val="both"/>
                        <w:rPr>
                          <w:szCs w:val="24"/>
                          <w:lang w:eastAsia="lt-LT"/>
                        </w:rPr>
                      </w:pPr>
                      <w:sdt>
                        <w:sdtPr>
                          <w:alias w:val="Numeris"/>
                          <w:tag w:val="nr_23cd1aecdb6049e2956d1474793bb931"/>
                          <w:id w:val="-793673029"/>
                          <w:lock w:val="sdtLocked"/>
                        </w:sdtPr>
                        <w:sdtEndPr/>
                        <w:sdtContent>
                          <w:r>
                            <w:rPr>
                              <w:szCs w:val="24"/>
                              <w:lang w:eastAsia="lt-LT"/>
                            </w:rPr>
                            <w:t>17.7</w:t>
                          </w:r>
                        </w:sdtContent>
                      </w:sdt>
                      <w:r>
                        <w:rPr>
                          <w:szCs w:val="24"/>
                          <w:lang w:eastAsia="lt-LT"/>
                        </w:rPr>
                        <w:t>. duomenys apie bendrą gavėjų (unikalių fizinių asmenų) skaičių renkami teikiant mobiliojo darbo su jaunimu paslaugą;</w:t>
                      </w:r>
                    </w:p>
                  </w:sdtContent>
                </w:sdt>
                <w:sdt>
                  <w:sdtPr>
                    <w:alias w:val="17.8 pp."/>
                    <w:tag w:val="part_38d8d787854a47adac73578cc4f91285"/>
                    <w:id w:val="465624163"/>
                    <w:lock w:val="sdtLocked"/>
                  </w:sdtPr>
                  <w:sdtEndPr/>
                  <w:sdtContent>
                    <w:p w14:paraId="73578A30" w14:textId="6999DC76" w:rsidR="0006597C" w:rsidRDefault="0040330F">
                      <w:pPr>
                        <w:widowControl w:val="0"/>
                        <w:pBdr>
                          <w:top w:val="nil"/>
                          <w:left w:val="nil"/>
                          <w:bottom w:val="nil"/>
                          <w:right w:val="nil"/>
                          <w:between w:val="nil"/>
                        </w:pBdr>
                        <w:tabs>
                          <w:tab w:val="left" w:pos="1276"/>
                        </w:tabs>
                        <w:spacing w:line="360" w:lineRule="atLeast"/>
                        <w:ind w:firstLine="720"/>
                        <w:jc w:val="both"/>
                        <w:rPr>
                          <w:szCs w:val="24"/>
                          <w:lang w:eastAsia="lt-LT"/>
                        </w:rPr>
                      </w:pPr>
                      <w:sdt>
                        <w:sdtPr>
                          <w:alias w:val="Numeris"/>
                          <w:tag w:val="nr_38d8d787854a47adac73578cc4f91285"/>
                          <w:id w:val="-2035408548"/>
                          <w:lock w:val="sdtLocked"/>
                        </w:sdtPr>
                        <w:sdtEndPr/>
                        <w:sdtContent>
                          <w:r>
                            <w:rPr>
                              <w:szCs w:val="24"/>
                              <w:lang w:eastAsia="lt-LT"/>
                            </w:rPr>
                            <w:t>17.8</w:t>
                          </w:r>
                        </w:sdtContent>
                      </w:sdt>
                      <w:r>
                        <w:rPr>
                          <w:szCs w:val="24"/>
                          <w:lang w:eastAsia="lt-LT"/>
                        </w:rPr>
                        <w:t>. duomenys apie bendrą gavėjų skaičių renkami teikiant sociokultūrines paslaugas;</w:t>
                      </w:r>
                    </w:p>
                  </w:sdtContent>
                </w:sdt>
                <w:sdt>
                  <w:sdtPr>
                    <w:alias w:val="17.9 pp."/>
                    <w:tag w:val="part_20286da38f4f46e48ae8a16fefca6733"/>
                    <w:id w:val="-931744403"/>
                    <w:lock w:val="sdtLocked"/>
                  </w:sdtPr>
                  <w:sdtEndPr/>
                  <w:sdtContent>
                    <w:p w14:paraId="005D3A78" w14:textId="247220DD" w:rsidR="0006597C" w:rsidRDefault="0040330F">
                      <w:pPr>
                        <w:widowControl w:val="0"/>
                        <w:pBdr>
                          <w:top w:val="nil"/>
                          <w:left w:val="nil"/>
                          <w:bottom w:val="nil"/>
                          <w:right w:val="nil"/>
                          <w:between w:val="nil"/>
                        </w:pBdr>
                        <w:tabs>
                          <w:tab w:val="left" w:pos="1276"/>
                        </w:tabs>
                        <w:spacing w:line="360" w:lineRule="atLeast"/>
                        <w:ind w:firstLine="720"/>
                        <w:jc w:val="both"/>
                        <w:rPr>
                          <w:szCs w:val="24"/>
                          <w:lang w:eastAsia="lt-LT"/>
                        </w:rPr>
                      </w:pPr>
                      <w:sdt>
                        <w:sdtPr>
                          <w:alias w:val="Numeris"/>
                          <w:tag w:val="nr_20286da38f4f46e48ae8a16fefca6733"/>
                          <w:id w:val="722952656"/>
                          <w:lock w:val="sdtLocked"/>
                        </w:sdtPr>
                        <w:sdtEndPr/>
                        <w:sdtContent>
                          <w:r>
                            <w:rPr>
                              <w:szCs w:val="24"/>
                              <w:lang w:eastAsia="lt-LT"/>
                            </w:rPr>
                            <w:t>17.9</w:t>
                          </w:r>
                        </w:sdtContent>
                      </w:sdt>
                      <w:r>
                        <w:rPr>
                          <w:szCs w:val="24"/>
                          <w:lang w:eastAsia="lt-LT"/>
                        </w:rPr>
                        <w:t>. duomenys apie bendrą gavėjų skaičių renkami teikiant informavimo paslaugą.</w:t>
                      </w:r>
                    </w:p>
                    <w:p w14:paraId="64CF313F" w14:textId="77777777" w:rsidR="0006597C" w:rsidRDefault="0040330F">
                      <w:pPr>
                        <w:tabs>
                          <w:tab w:val="left" w:pos="1276"/>
                        </w:tabs>
                        <w:spacing w:line="360" w:lineRule="atLeast"/>
                        <w:ind w:firstLine="720"/>
                        <w:jc w:val="both"/>
                        <w:rPr>
                          <w:szCs w:val="24"/>
                          <w:lang w:eastAsia="lt-LT"/>
                        </w:rPr>
                      </w:pPr>
                    </w:p>
                  </w:sdtContent>
                </w:sdt>
              </w:sdtContent>
            </w:sdt>
          </w:sdtContent>
        </w:sdt>
        <w:sdt>
          <w:sdtPr>
            <w:alias w:val="skyrius"/>
            <w:tag w:val="part_8c79fded9c7d45ab904386a520570ee5"/>
            <w:id w:val="1205216669"/>
            <w:lock w:val="sdtLocked"/>
          </w:sdtPr>
          <w:sdtEndPr/>
          <w:sdtContent>
            <w:p w14:paraId="687CA411" w14:textId="77777777" w:rsidR="0006597C" w:rsidRDefault="0040330F">
              <w:pPr>
                <w:tabs>
                  <w:tab w:val="left" w:pos="1276"/>
                </w:tabs>
                <w:ind w:firstLine="851"/>
                <w:jc w:val="center"/>
                <w:rPr>
                  <w:b/>
                  <w:szCs w:val="24"/>
                  <w:lang w:eastAsia="lt-LT"/>
                </w:rPr>
              </w:pPr>
              <w:sdt>
                <w:sdtPr>
                  <w:alias w:val="Numeris"/>
                  <w:tag w:val="nr_8c79fded9c7d45ab904386a520570ee5"/>
                  <w:id w:val="120886631"/>
                  <w:lock w:val="sdtLocked"/>
                </w:sdtPr>
                <w:sdtEndPr/>
                <w:sdtContent>
                  <w:r>
                    <w:rPr>
                      <w:b/>
                      <w:szCs w:val="24"/>
                      <w:lang w:eastAsia="lt-LT"/>
                    </w:rPr>
                    <w:t>IV</w:t>
                  </w:r>
                </w:sdtContent>
              </w:sdt>
              <w:r>
                <w:rPr>
                  <w:b/>
                  <w:szCs w:val="24"/>
                  <w:lang w:eastAsia="lt-LT"/>
                </w:rPr>
                <w:t xml:space="preserve"> SKYRIUS</w:t>
              </w:r>
            </w:p>
            <w:p w14:paraId="10AF1212" w14:textId="77777777" w:rsidR="0006597C" w:rsidRDefault="0040330F">
              <w:pPr>
                <w:tabs>
                  <w:tab w:val="left" w:pos="1276"/>
                </w:tabs>
                <w:ind w:firstLine="851"/>
                <w:jc w:val="center"/>
                <w:rPr>
                  <w:b/>
                  <w:szCs w:val="24"/>
                  <w:lang w:eastAsia="lt-LT"/>
                </w:rPr>
              </w:pPr>
              <w:sdt>
                <w:sdtPr>
                  <w:alias w:val="Pavadinimas"/>
                  <w:tag w:val="title_8c79fded9c7d45ab904386a520570ee5"/>
                  <w:id w:val="-87152597"/>
                  <w:lock w:val="sdtLocked"/>
                </w:sdtPr>
                <w:sdtEndPr/>
                <w:sdtContent>
                  <w:r>
                    <w:rPr>
                      <w:b/>
                      <w:szCs w:val="24"/>
                      <w:lang w:eastAsia="lt-LT"/>
                    </w:rPr>
                    <w:t>POTENCIALIŲ SOCIALINIŲ PASLAUGŲ GAVĖJŲ PAIEŠKOS PASLAUGA IR JOS TEIKIMO ATVEJAI</w:t>
                  </w:r>
                </w:sdtContent>
              </w:sdt>
            </w:p>
            <w:p w14:paraId="2754F39D" w14:textId="77777777" w:rsidR="0006597C" w:rsidRDefault="0006597C">
              <w:pPr>
                <w:tabs>
                  <w:tab w:val="left" w:pos="1276"/>
                </w:tabs>
                <w:ind w:firstLine="851"/>
                <w:jc w:val="center"/>
                <w:rPr>
                  <w:bCs/>
                  <w:szCs w:val="24"/>
                  <w:lang w:eastAsia="lt-LT"/>
                </w:rPr>
              </w:pPr>
            </w:p>
            <w:sdt>
              <w:sdtPr>
                <w:alias w:val="18 p."/>
                <w:tag w:val="part_d0464008892f4b4f8684eb2e3a54af09"/>
                <w:id w:val="967014753"/>
                <w:lock w:val="sdtLocked"/>
              </w:sdtPr>
              <w:sdtEndPr/>
              <w:sdtContent>
                <w:p w14:paraId="011294EC" w14:textId="3422BD31" w:rsidR="0006597C" w:rsidRDefault="0040330F">
                  <w:pPr>
                    <w:spacing w:line="360" w:lineRule="atLeast"/>
                    <w:ind w:firstLine="720"/>
                    <w:jc w:val="both"/>
                    <w:rPr>
                      <w:bCs/>
                      <w:szCs w:val="24"/>
                      <w:lang w:eastAsia="lt-LT"/>
                    </w:rPr>
                  </w:pPr>
                  <w:sdt>
                    <w:sdtPr>
                      <w:alias w:val="Numeris"/>
                      <w:tag w:val="nr_d0464008892f4b4f8684eb2e3a54af09"/>
                      <w:id w:val="1343587254"/>
                      <w:lock w:val="sdtLocked"/>
                    </w:sdtPr>
                    <w:sdtEndPr/>
                    <w:sdtContent>
                      <w:r>
                        <w:rPr>
                          <w:bCs/>
                          <w:szCs w:val="24"/>
                          <w:lang w:eastAsia="lt-LT"/>
                        </w:rPr>
                        <w:t>18</w:t>
                      </w:r>
                    </w:sdtContent>
                  </w:sdt>
                  <w:r>
                    <w:rPr>
                      <w:bCs/>
                      <w:szCs w:val="24"/>
                      <w:lang w:eastAsia="lt-LT"/>
                    </w:rPr>
                    <w:t xml:space="preserve">. Potencialių socialinių paslaugų gavėjų paieškos paslaugos tikslas – sudaryti galimybę asmeniui (šeimai) gauti reikalingą informaciją apie socialines paslaugas, </w:t>
                  </w:r>
                  <w:r>
                    <w:rPr>
                      <w:rFonts w:eastAsia="Segoe UI"/>
                      <w:bCs/>
                      <w:szCs w:val="24"/>
                    </w:rPr>
                    <w:t xml:space="preserve">padėsiančias spręsti galimus </w:t>
                  </w:r>
                  <w:r>
                    <w:rPr>
                      <w:bCs/>
                      <w:szCs w:val="24"/>
                    </w:rPr>
                    <w:t>asmens (šeimos) sunkumus</w:t>
                  </w:r>
                  <w:r>
                    <w:rPr>
                      <w:rFonts w:eastAsia="Segoe UI"/>
                      <w:bCs/>
                      <w:szCs w:val="24"/>
                    </w:rPr>
                    <w:t xml:space="preserve">, užmegzti santykį, palaikyti ir (ar) įtraukti asmenį (šeimą) į pagalbos procesą, </w:t>
                  </w:r>
                  <w:r>
                    <w:rPr>
                      <w:bCs/>
                      <w:szCs w:val="24"/>
                      <w:lang w:eastAsia="lt-LT"/>
                    </w:rPr>
                    <w:t xml:space="preserve">stiprinti asmens motyvaciją kreiptis pagalbos. </w:t>
                  </w:r>
                </w:p>
              </w:sdtContent>
            </w:sdt>
            <w:sdt>
              <w:sdtPr>
                <w:alias w:val="19 p."/>
                <w:tag w:val="part_e75d17548c074d828d9b749e27f78340"/>
                <w:id w:val="-892273155"/>
                <w:lock w:val="sdtLocked"/>
              </w:sdtPr>
              <w:sdtEndPr/>
              <w:sdtContent>
                <w:p w14:paraId="40E7CEC4" w14:textId="7987796C" w:rsidR="0006597C" w:rsidRDefault="0040330F">
                  <w:pPr>
                    <w:spacing w:line="360" w:lineRule="atLeast"/>
                    <w:ind w:firstLine="720"/>
                    <w:jc w:val="both"/>
                    <w:rPr>
                      <w:bCs/>
                      <w:szCs w:val="24"/>
                      <w:lang w:eastAsia="lt-LT"/>
                    </w:rPr>
                  </w:pPr>
                  <w:sdt>
                    <w:sdtPr>
                      <w:alias w:val="Numeris"/>
                      <w:tag w:val="nr_e75d17548c074d828d9b749e27f78340"/>
                      <w:id w:val="-578058914"/>
                      <w:lock w:val="sdtLocked"/>
                    </w:sdtPr>
                    <w:sdtEndPr/>
                    <w:sdtContent>
                      <w:r>
                        <w:rPr>
                          <w:bCs/>
                          <w:szCs w:val="24"/>
                          <w:lang w:eastAsia="lt-LT"/>
                        </w:rPr>
                        <w:t>19</w:t>
                      </w:r>
                    </w:sdtContent>
                  </w:sdt>
                  <w:r>
                    <w:rPr>
                      <w:bCs/>
                      <w:szCs w:val="24"/>
                      <w:lang w:eastAsia="lt-LT"/>
                    </w:rPr>
                    <w:t>. Potencialių socialinių paslaugų gavėjų paieškos paslauga orientuota į asmenis (šeimas), kurie (-</w:t>
                  </w:r>
                  <w:proofErr w:type="spellStart"/>
                  <w:r>
                    <w:rPr>
                      <w:bCs/>
                      <w:szCs w:val="24"/>
                      <w:lang w:eastAsia="lt-LT"/>
                    </w:rPr>
                    <w:t>ios</w:t>
                  </w:r>
                  <w:proofErr w:type="spellEnd"/>
                  <w:r>
                    <w:rPr>
                      <w:bCs/>
                      <w:szCs w:val="24"/>
                      <w:lang w:eastAsia="lt-LT"/>
                    </w:rPr>
                    <w:t xml:space="preserve">) neturi ar negali savarankiškai gauti informacijos apie socialines paslaugas, patys nesikreipia pagalbos, galimai patiria atskirtį, krizę ar socialinę riziką ir (ar) turi ribotas galimybes savarankiškai pasinaudoti socialinėmis paslaugomis. </w:t>
                  </w:r>
                </w:p>
              </w:sdtContent>
            </w:sdt>
            <w:sdt>
              <w:sdtPr>
                <w:alias w:val="20 p."/>
                <w:tag w:val="part_b9a35dc3d20b44e5ad7f0808da825ee6"/>
                <w:id w:val="2047487774"/>
                <w:lock w:val="sdtLocked"/>
              </w:sdtPr>
              <w:sdtEndPr/>
              <w:sdtContent>
                <w:p w14:paraId="17F4156A" w14:textId="055A7C3E" w:rsidR="0006597C" w:rsidRDefault="0040330F">
                  <w:pPr>
                    <w:spacing w:line="360" w:lineRule="atLeast"/>
                    <w:ind w:firstLine="720"/>
                    <w:jc w:val="both"/>
                    <w:rPr>
                      <w:bCs/>
                      <w:szCs w:val="24"/>
                      <w:lang w:eastAsia="lt-LT"/>
                    </w:rPr>
                  </w:pPr>
                  <w:sdt>
                    <w:sdtPr>
                      <w:alias w:val="Numeris"/>
                      <w:tag w:val="nr_b9a35dc3d20b44e5ad7f0808da825ee6"/>
                      <w:id w:val="1175851598"/>
                      <w:lock w:val="sdtLocked"/>
                    </w:sdtPr>
                    <w:sdtEndPr/>
                    <w:sdtContent>
                      <w:r>
                        <w:rPr>
                          <w:bCs/>
                          <w:szCs w:val="24"/>
                          <w:lang w:eastAsia="lt-LT"/>
                        </w:rPr>
                        <w:t>20</w:t>
                      </w:r>
                    </w:sdtContent>
                  </w:sdt>
                  <w:r>
                    <w:rPr>
                      <w:bCs/>
                      <w:szCs w:val="24"/>
                      <w:lang w:eastAsia="lt-LT"/>
                    </w:rPr>
                    <w:t>. Potencialių socialinių paslaugų gavėjų paieškos paslauga gali būti teikiama tiek asmeniui individualiai, tiek dirbant su visa šeima.</w:t>
                  </w:r>
                </w:p>
              </w:sdtContent>
            </w:sdt>
            <w:sdt>
              <w:sdtPr>
                <w:alias w:val="21 p."/>
                <w:tag w:val="part_b5e80ee078ce452f9c7c30b57e4a5c29"/>
                <w:id w:val="-580911131"/>
                <w:lock w:val="sdtLocked"/>
              </w:sdtPr>
              <w:sdtEndPr/>
              <w:sdtContent>
                <w:p w14:paraId="6F480ACE" w14:textId="1007E72C" w:rsidR="0006597C" w:rsidRDefault="0040330F">
                  <w:pPr>
                    <w:spacing w:line="360" w:lineRule="atLeast"/>
                    <w:ind w:firstLine="720"/>
                    <w:jc w:val="both"/>
                    <w:rPr>
                      <w:bCs/>
                      <w:szCs w:val="24"/>
                      <w:shd w:val="clear" w:color="auto" w:fill="FFFFFF"/>
                      <w:lang w:eastAsia="lt-LT"/>
                    </w:rPr>
                  </w:pPr>
                  <w:sdt>
                    <w:sdtPr>
                      <w:alias w:val="Numeris"/>
                      <w:tag w:val="nr_b5e80ee078ce452f9c7c30b57e4a5c29"/>
                      <w:id w:val="-484320921"/>
                      <w:lock w:val="sdtLocked"/>
                    </w:sdtPr>
                    <w:sdtEndPr/>
                    <w:sdtContent>
                      <w:r>
                        <w:rPr>
                          <w:bCs/>
                          <w:szCs w:val="24"/>
                          <w:lang w:eastAsia="lt-LT"/>
                        </w:rPr>
                        <w:t>21</w:t>
                      </w:r>
                    </w:sdtContent>
                  </w:sdt>
                  <w:r>
                    <w:rPr>
                      <w:bCs/>
                      <w:szCs w:val="24"/>
                      <w:shd w:val="clear" w:color="auto" w:fill="FFFFFF"/>
                      <w:lang w:eastAsia="lt-LT"/>
                    </w:rPr>
                    <w:t xml:space="preserve">. Įvertinus situacijos sudėtingumą ir asmens motyvaciją gauti pagalbą, </w:t>
                  </w:r>
                  <w:r>
                    <w:rPr>
                      <w:bCs/>
                      <w:szCs w:val="24"/>
                      <w:lang w:eastAsia="lt-LT"/>
                    </w:rPr>
                    <w:t xml:space="preserve">potencialių socialinių paslaugų gavėjų paieškos </w:t>
                  </w:r>
                  <w:r>
                    <w:rPr>
                      <w:bCs/>
                      <w:szCs w:val="24"/>
                      <w:shd w:val="clear" w:color="auto" w:fill="FFFFFF"/>
                      <w:lang w:eastAsia="lt-LT"/>
                    </w:rPr>
                    <w:t>paslauga gali būti:</w:t>
                  </w:r>
                </w:p>
                <w:sdt>
                  <w:sdtPr>
                    <w:alias w:val="21.1 pp."/>
                    <w:tag w:val="part_b5a4b0d8d24040dd95b0fa9103a39232"/>
                    <w:id w:val="-2067562940"/>
                    <w:lock w:val="sdtLocked"/>
                  </w:sdtPr>
                  <w:sdtEndPr/>
                  <w:sdtContent>
                    <w:p w14:paraId="1934DF05" w14:textId="39AC06D0" w:rsidR="0006597C" w:rsidRDefault="0040330F">
                      <w:pPr>
                        <w:spacing w:line="360" w:lineRule="atLeast"/>
                        <w:ind w:firstLine="720"/>
                        <w:jc w:val="both"/>
                        <w:rPr>
                          <w:bCs/>
                          <w:shd w:val="clear" w:color="auto" w:fill="FFFFFF"/>
                        </w:rPr>
                      </w:pPr>
                      <w:sdt>
                        <w:sdtPr>
                          <w:alias w:val="Numeris"/>
                          <w:tag w:val="nr_b5a4b0d8d24040dd95b0fa9103a39232"/>
                          <w:id w:val="-1071585882"/>
                          <w:lock w:val="sdtLocked"/>
                        </w:sdtPr>
                        <w:sdtEndPr/>
                        <w:sdtContent>
                          <w:r>
                            <w:rPr>
                              <w:bCs/>
                              <w:szCs w:val="24"/>
                              <w:shd w:val="clear" w:color="auto" w:fill="FFFFFF"/>
                              <w:lang w:eastAsia="lt-LT"/>
                            </w:rPr>
                            <w:t>21.1</w:t>
                          </w:r>
                        </w:sdtContent>
                      </w:sdt>
                      <w:r>
                        <w:rPr>
                          <w:bCs/>
                          <w:szCs w:val="24"/>
                          <w:shd w:val="clear" w:color="auto" w:fill="FFFFFF"/>
                          <w:lang w:eastAsia="lt-LT"/>
                        </w:rPr>
                        <w:t>. vienkartinio pobūdžio;</w:t>
                      </w:r>
                    </w:p>
                  </w:sdtContent>
                </w:sdt>
                <w:sdt>
                  <w:sdtPr>
                    <w:alias w:val="21.2 pp."/>
                    <w:tag w:val="part_33bad7da09e44dbf8237a8b7d36b7c44"/>
                    <w:id w:val="-836612209"/>
                    <w:lock w:val="sdtLocked"/>
                  </w:sdtPr>
                  <w:sdtEndPr/>
                  <w:sdtContent>
                    <w:p w14:paraId="3F7D8B4F" w14:textId="178E2F35" w:rsidR="0006597C" w:rsidRDefault="0040330F">
                      <w:pPr>
                        <w:spacing w:line="360" w:lineRule="atLeast"/>
                        <w:ind w:firstLine="720"/>
                        <w:jc w:val="both"/>
                        <w:rPr>
                          <w:bCs/>
                          <w:szCs w:val="24"/>
                          <w:shd w:val="clear" w:color="auto" w:fill="FFFFFF"/>
                          <w:lang w:eastAsia="lt-LT"/>
                        </w:rPr>
                      </w:pPr>
                      <w:sdt>
                        <w:sdtPr>
                          <w:alias w:val="Numeris"/>
                          <w:tag w:val="nr_33bad7da09e44dbf8237a8b7d36b7c44"/>
                          <w:id w:val="1097908382"/>
                          <w:lock w:val="sdtLocked"/>
                        </w:sdtPr>
                        <w:sdtEndPr/>
                        <w:sdtContent>
                          <w:r>
                            <w:rPr>
                              <w:bCs/>
                              <w:szCs w:val="24"/>
                              <w:shd w:val="clear" w:color="auto" w:fill="FFFFFF"/>
                              <w:lang w:eastAsia="lt-LT"/>
                            </w:rPr>
                            <w:t>21.2</w:t>
                          </w:r>
                        </w:sdtContent>
                      </w:sdt>
                      <w:r>
                        <w:rPr>
                          <w:bCs/>
                          <w:szCs w:val="24"/>
                          <w:shd w:val="clear" w:color="auto" w:fill="FFFFFF"/>
                          <w:lang w:eastAsia="lt-LT"/>
                        </w:rPr>
                        <w:t>. daugkartinio (tęstinio) pobūdžio;</w:t>
                      </w:r>
                    </w:p>
                  </w:sdtContent>
                </w:sdt>
                <w:sdt>
                  <w:sdtPr>
                    <w:alias w:val="21.3 pp."/>
                    <w:tag w:val="part_12e86266a6c64afc8d5c36d44cf9a72e"/>
                    <w:id w:val="-332913166"/>
                    <w:lock w:val="sdtLocked"/>
                  </w:sdtPr>
                  <w:sdtEndPr/>
                  <w:sdtContent>
                    <w:p w14:paraId="6AE6929E" w14:textId="44B5CF55" w:rsidR="0006597C" w:rsidRDefault="0040330F">
                      <w:pPr>
                        <w:spacing w:line="360" w:lineRule="atLeast"/>
                        <w:ind w:firstLine="720"/>
                        <w:jc w:val="both"/>
                        <w:rPr>
                          <w:bCs/>
                          <w:szCs w:val="24"/>
                          <w:shd w:val="clear" w:color="auto" w:fill="FFFFFF"/>
                          <w:lang w:eastAsia="lt-LT"/>
                        </w:rPr>
                      </w:pPr>
                      <w:sdt>
                        <w:sdtPr>
                          <w:alias w:val="Numeris"/>
                          <w:tag w:val="nr_12e86266a6c64afc8d5c36d44cf9a72e"/>
                          <w:id w:val="1797336082"/>
                          <w:lock w:val="sdtLocked"/>
                        </w:sdtPr>
                        <w:sdtEndPr/>
                        <w:sdtContent>
                          <w:r>
                            <w:rPr>
                              <w:bCs/>
                              <w:szCs w:val="24"/>
                              <w:shd w:val="clear" w:color="auto" w:fill="FFFFFF"/>
                              <w:lang w:eastAsia="lt-LT"/>
                            </w:rPr>
                            <w:t>21.3</w:t>
                          </w:r>
                        </w:sdtContent>
                      </w:sdt>
                      <w:r>
                        <w:rPr>
                          <w:bCs/>
                          <w:szCs w:val="24"/>
                          <w:shd w:val="clear" w:color="auto" w:fill="FFFFFF"/>
                          <w:lang w:eastAsia="lt-LT"/>
                        </w:rPr>
                        <w:t>. trumpalaikė (kontaktui užmegzti ir nukreipti pagalbai);</w:t>
                      </w:r>
                    </w:p>
                  </w:sdtContent>
                </w:sdt>
                <w:sdt>
                  <w:sdtPr>
                    <w:alias w:val="21.4 pp."/>
                    <w:tag w:val="part_6a4c9b7ae18844979b0373ff77d39908"/>
                    <w:id w:val="-192609740"/>
                    <w:lock w:val="sdtLocked"/>
                  </w:sdtPr>
                  <w:sdtEndPr/>
                  <w:sdtContent>
                    <w:p w14:paraId="09E64B25" w14:textId="1E6B04EF" w:rsidR="0006597C" w:rsidRDefault="0040330F">
                      <w:pPr>
                        <w:spacing w:line="360" w:lineRule="atLeast"/>
                        <w:ind w:firstLine="720"/>
                        <w:jc w:val="both"/>
                        <w:rPr>
                          <w:b/>
                          <w:szCs w:val="24"/>
                          <w:lang w:eastAsia="lt-LT"/>
                        </w:rPr>
                      </w:pPr>
                      <w:sdt>
                        <w:sdtPr>
                          <w:alias w:val="Numeris"/>
                          <w:tag w:val="nr_6a4c9b7ae18844979b0373ff77d39908"/>
                          <w:id w:val="138463632"/>
                          <w:lock w:val="sdtLocked"/>
                        </w:sdtPr>
                        <w:sdtEndPr/>
                        <w:sdtContent>
                          <w:r>
                            <w:rPr>
                              <w:bCs/>
                              <w:szCs w:val="24"/>
                              <w:shd w:val="clear" w:color="auto" w:fill="FFFFFF"/>
                              <w:lang w:eastAsia="lt-LT"/>
                            </w:rPr>
                            <w:t>21.4</w:t>
                          </w:r>
                        </w:sdtContent>
                      </w:sdt>
                      <w:r>
                        <w:rPr>
                          <w:bCs/>
                          <w:szCs w:val="24"/>
                          <w:shd w:val="clear" w:color="auto" w:fill="FFFFFF"/>
                          <w:lang w:eastAsia="lt-LT"/>
                        </w:rPr>
                        <w:t>. ilgalaikė (santykiui su asmeniu kurti, ryšiui palaikyti, asmens (šeimos) motyvacijai stiprinti).</w:t>
                      </w:r>
                      <w:r>
                        <w:rPr>
                          <w:b/>
                          <w:szCs w:val="24"/>
                          <w:lang w:eastAsia="lt-LT"/>
                        </w:rPr>
                        <w:t xml:space="preserve"> </w:t>
                      </w:r>
                    </w:p>
                  </w:sdtContent>
                </w:sdt>
              </w:sdtContent>
            </w:sdt>
            <w:sdt>
              <w:sdtPr>
                <w:alias w:val="22 p."/>
                <w:tag w:val="part_0cbd355a5ea64d58aadeeca4da93adfa"/>
                <w:id w:val="-513533690"/>
                <w:lock w:val="sdtLocked"/>
              </w:sdtPr>
              <w:sdtEndPr/>
              <w:sdtContent>
                <w:p w14:paraId="62DD706E" w14:textId="5D502941" w:rsidR="0006597C" w:rsidRDefault="0040330F">
                  <w:pPr>
                    <w:spacing w:line="360" w:lineRule="atLeast"/>
                    <w:ind w:firstLine="720"/>
                    <w:jc w:val="both"/>
                    <w:rPr>
                      <w:bCs/>
                      <w:szCs w:val="24"/>
                      <w:lang w:eastAsia="lt-LT"/>
                    </w:rPr>
                  </w:pPr>
                  <w:sdt>
                    <w:sdtPr>
                      <w:alias w:val="Numeris"/>
                      <w:tag w:val="nr_0cbd355a5ea64d58aadeeca4da93adfa"/>
                      <w:id w:val="1783536085"/>
                      <w:lock w:val="sdtLocked"/>
                    </w:sdtPr>
                    <w:sdtEndPr/>
                    <w:sdtContent>
                      <w:r>
                        <w:rPr>
                          <w:bCs/>
                          <w:szCs w:val="24"/>
                          <w:lang w:eastAsia="lt-LT"/>
                        </w:rPr>
                        <w:t>22</w:t>
                      </w:r>
                    </w:sdtContent>
                  </w:sdt>
                  <w:r>
                    <w:rPr>
                      <w:bCs/>
                      <w:szCs w:val="24"/>
                      <w:lang w:eastAsia="lt-LT"/>
                    </w:rPr>
                    <w:t>. Potencialių socialinių paslaugų gavėjų paieškos paslaugos teikimo vieta parenkama lanksčiai, atsižvelgiant į asmens (šeimos) situaciją ir galimybes, siekiant užtikrinti paslaugos prieinamumą, saugumą ir efektyvų kontaktą su asmeniu, pvz., asmens (šeimos) namuose, socialinių paslaugų, švietimo, sveikatos priežiūros ar kitose įstaigose, nevyriausybinėse organizacijose, viešosiose erdvėse (parkuose, gatvėse, jaunimo susibūrimo vietose), viešuose renginiuose ir kitose bendruomenei prieinamose vietose.</w:t>
                  </w:r>
                </w:p>
              </w:sdtContent>
            </w:sdt>
            <w:sdt>
              <w:sdtPr>
                <w:alias w:val="23 p."/>
                <w:tag w:val="part_5c7dc3b0cdf343329c3cd7375d983a72"/>
                <w:id w:val="1426769511"/>
                <w:lock w:val="sdtLocked"/>
              </w:sdtPr>
              <w:sdtEndPr/>
              <w:sdtContent>
                <w:p w14:paraId="642F0952" w14:textId="35490874" w:rsidR="0006597C" w:rsidRDefault="0040330F">
                  <w:pPr>
                    <w:spacing w:line="360" w:lineRule="atLeast"/>
                    <w:ind w:firstLine="720"/>
                    <w:jc w:val="both"/>
                    <w:rPr>
                      <w:bCs/>
                      <w:szCs w:val="24"/>
                      <w:lang w:eastAsia="lt-LT"/>
                    </w:rPr>
                  </w:pPr>
                  <w:sdt>
                    <w:sdtPr>
                      <w:alias w:val="Numeris"/>
                      <w:tag w:val="nr_5c7dc3b0cdf343329c3cd7375d983a72"/>
                      <w:id w:val="1178081090"/>
                      <w:lock w:val="sdtLocked"/>
                    </w:sdtPr>
                    <w:sdtEndPr/>
                    <w:sdtContent>
                      <w:r>
                        <w:rPr>
                          <w:bCs/>
                          <w:szCs w:val="24"/>
                          <w:lang w:eastAsia="lt-LT"/>
                        </w:rPr>
                        <w:t>23</w:t>
                      </w:r>
                    </w:sdtContent>
                  </w:sdt>
                  <w:r>
                    <w:rPr>
                      <w:bCs/>
                      <w:szCs w:val="24"/>
                      <w:lang w:eastAsia="lt-LT"/>
                    </w:rPr>
                    <w:t>. Potencialių socialinių paslaugų gavėjų paieškos paslaugą sudaro šios pagrindinės veiklos</w:t>
                  </w:r>
                  <w:r>
                    <w:rPr>
                      <w:bCs/>
                      <w:szCs w:val="24"/>
                    </w:rPr>
                    <w:t>:</w:t>
                  </w:r>
                </w:p>
                <w:sdt>
                  <w:sdtPr>
                    <w:alias w:val="23.1 pp."/>
                    <w:tag w:val="part_c84ee438c60c40ac8e7d9f049709e2e8"/>
                    <w:id w:val="1741741912"/>
                    <w:lock w:val="sdtLocked"/>
                  </w:sdtPr>
                  <w:sdtEndPr/>
                  <w:sdtContent>
                    <w:p w14:paraId="7B857510" w14:textId="086983CE" w:rsidR="0006597C" w:rsidRDefault="0040330F">
                      <w:pPr>
                        <w:spacing w:line="360" w:lineRule="atLeast"/>
                        <w:ind w:firstLine="720"/>
                        <w:jc w:val="both"/>
                        <w:rPr>
                          <w:bCs/>
                          <w:szCs w:val="24"/>
                          <w:lang w:eastAsia="lt-LT"/>
                        </w:rPr>
                      </w:pPr>
                      <w:sdt>
                        <w:sdtPr>
                          <w:alias w:val="Numeris"/>
                          <w:tag w:val="nr_c84ee438c60c40ac8e7d9f049709e2e8"/>
                          <w:id w:val="-1864515275"/>
                          <w:lock w:val="sdtLocked"/>
                        </w:sdtPr>
                        <w:sdtEndPr/>
                        <w:sdtContent>
                          <w:r>
                            <w:rPr>
                              <w:bCs/>
                              <w:szCs w:val="24"/>
                              <w:lang w:eastAsia="lt-LT"/>
                            </w:rPr>
                            <w:t>23.1</w:t>
                          </w:r>
                        </w:sdtContent>
                      </w:sdt>
                      <w:r>
                        <w:rPr>
                          <w:bCs/>
                          <w:szCs w:val="24"/>
                          <w:lang w:eastAsia="lt-LT"/>
                        </w:rPr>
                        <w:t>. konkrečios teritorijos ir (ar) tikslinės grupės asmenų stebėjimas ir situacijos vertinimas, siekiant identifikuoti asmenis, kuriems gali prireikti pagalbos. Šią veiklą galėtų apimti tokie elementai kaip s</w:t>
                      </w:r>
                      <w:r>
                        <w:rPr>
                          <w:bCs/>
                          <w:szCs w:val="24"/>
                        </w:rPr>
                        <w:t xml:space="preserve">ocialinės rizikos veiksnių analizė savivaldybėje (pvz., skurdas, benamystė, priklausomybės, </w:t>
                      </w:r>
                      <w:r>
                        <w:rPr>
                          <w:bCs/>
                          <w:szCs w:val="24"/>
                        </w:rPr>
                        <w:lastRenderedPageBreak/>
                        <w:t>socialinė izoliacija), tikslinių grupių identifikavimas (pvz., senyvo amžiaus asmenys, asmenys su negalia, šeimos, patiriančios socialinę riziką, nesimokantis ir nedirbantis jaunimas, vieniši tėvai ir pan.), viešųj</w:t>
                      </w:r>
                      <w:r>
                        <w:rPr>
                          <w:bCs/>
                          <w:szCs w:val="24"/>
                        </w:rPr>
                        <w:t xml:space="preserve">ų erdvių, bendruomenių, įstaigų (pvz., asmens sveikatos priežiūros, švietimo) stebėjimas, anoniminių ir (ar) oficialių pranešimų apie galimus sunkumus patiriančius asmenis rinkimas ir vertinimas ir kt.; </w:t>
                      </w:r>
                    </w:p>
                  </w:sdtContent>
                </w:sdt>
                <w:sdt>
                  <w:sdtPr>
                    <w:alias w:val="23.2 pp."/>
                    <w:tag w:val="part_82c4556da14e417da79f07280243b407"/>
                    <w:id w:val="-747029097"/>
                    <w:lock w:val="sdtLocked"/>
                  </w:sdtPr>
                  <w:sdtEndPr/>
                  <w:sdtContent>
                    <w:p w14:paraId="49E8E4B1" w14:textId="2604D453" w:rsidR="0006597C" w:rsidRDefault="0040330F">
                      <w:pPr>
                        <w:tabs>
                          <w:tab w:val="left" w:pos="1350"/>
                        </w:tabs>
                        <w:spacing w:line="360" w:lineRule="atLeast"/>
                        <w:ind w:firstLine="720"/>
                        <w:jc w:val="both"/>
                        <w:rPr>
                          <w:bCs/>
                          <w:szCs w:val="24"/>
                          <w:lang w:eastAsia="lt-LT"/>
                        </w:rPr>
                      </w:pPr>
                      <w:sdt>
                        <w:sdtPr>
                          <w:alias w:val="Numeris"/>
                          <w:tag w:val="nr_82c4556da14e417da79f07280243b407"/>
                          <w:id w:val="-1872059907"/>
                          <w:lock w:val="sdtLocked"/>
                        </w:sdtPr>
                        <w:sdtEndPr/>
                        <w:sdtContent>
                          <w:r>
                            <w:rPr>
                              <w:bCs/>
                              <w:szCs w:val="24"/>
                              <w:lang w:eastAsia="lt-LT"/>
                            </w:rPr>
                            <w:t>23.2</w:t>
                          </w:r>
                        </w:sdtContent>
                      </w:sdt>
                      <w:r>
                        <w:rPr>
                          <w:bCs/>
                          <w:szCs w:val="24"/>
                          <w:lang w:eastAsia="lt-LT"/>
                        </w:rPr>
                        <w:t>. veiklos ir veiksmai, skirti ryšiui su pasirinktos tikslinės grupės asmeniu užmegzti, t. y. p</w:t>
                      </w:r>
                      <w:r>
                        <w:rPr>
                          <w:bCs/>
                          <w:szCs w:val="24"/>
                        </w:rPr>
                        <w:t xml:space="preserve">irmojo kontakto inicijavimas (tiesiogiai, telefonu, per tarpininkus ar skaitmeninėmis priemonėmis), prisistatymas, aiškus ir suprantamas paslaugos esmės ir tikslų paaiškinimas, asmens informavimas apie jo teises, galimybes gauti pagalbą, konfidencialumo užtikrinimą, pasitikėjimu grįsto santykio kūrimas (empatija, pagarba, nevertinantis bendravimas), kultūrinių, kalbinių, socialinių ypatumų įvertinimas bendraujant, </w:t>
                      </w:r>
                      <w:r>
                        <w:rPr>
                          <w:bCs/>
                          <w:szCs w:val="24"/>
                        </w:rPr>
                        <w:t>asmens motyvacijos įvertinimas priimti pagalbą ir kt.;</w:t>
                      </w:r>
                    </w:p>
                  </w:sdtContent>
                </w:sdt>
                <w:sdt>
                  <w:sdtPr>
                    <w:alias w:val="23.3 pp."/>
                    <w:tag w:val="part_6d37c3ad534c449eb36ad51721b3558f"/>
                    <w:id w:val="1425918969"/>
                    <w:lock w:val="sdtLocked"/>
                  </w:sdtPr>
                  <w:sdtEndPr/>
                  <w:sdtContent>
                    <w:p w14:paraId="069A3A23" w14:textId="221AFF20" w:rsidR="0006597C" w:rsidRDefault="0040330F">
                      <w:pPr>
                        <w:tabs>
                          <w:tab w:val="left" w:pos="1350"/>
                        </w:tabs>
                        <w:spacing w:line="360" w:lineRule="atLeast"/>
                        <w:ind w:firstLine="720"/>
                        <w:jc w:val="both"/>
                        <w:rPr>
                          <w:bCs/>
                          <w:szCs w:val="24"/>
                          <w:lang w:eastAsia="lt-LT"/>
                        </w:rPr>
                      </w:pPr>
                      <w:sdt>
                        <w:sdtPr>
                          <w:alias w:val="Numeris"/>
                          <w:tag w:val="nr_6d37c3ad534c449eb36ad51721b3558f"/>
                          <w:id w:val="45966080"/>
                          <w:lock w:val="sdtLocked"/>
                        </w:sdtPr>
                        <w:sdtEndPr/>
                        <w:sdtContent>
                          <w:r>
                            <w:rPr>
                              <w:bCs/>
                              <w:szCs w:val="24"/>
                              <w:lang w:eastAsia="lt-LT"/>
                            </w:rPr>
                            <w:t>23.3</w:t>
                          </w:r>
                        </w:sdtContent>
                      </w:sdt>
                      <w:r>
                        <w:rPr>
                          <w:bCs/>
                          <w:szCs w:val="24"/>
                          <w:lang w:eastAsia="lt-LT"/>
                        </w:rPr>
                        <w:t>. veiklos ir veiksmai, skirti ryšiui palaikyti ir santykiui su asmeniu palaikyti, siekiant didinti jo įsitraukimą, motyvaciją ir pasitikėjimą pagalbos sistema, t. y. r</w:t>
                      </w:r>
                      <w:r>
                        <w:rPr>
                          <w:bCs/>
                          <w:szCs w:val="24"/>
                        </w:rPr>
                        <w:t xml:space="preserve">eguliarus kontaktų palaikymas (susitikimai, skambučiai, žinutės), </w:t>
                      </w:r>
                      <w:r>
                        <w:rPr>
                          <w:bCs/>
                          <w:szCs w:val="24"/>
                          <w:lang w:eastAsia="lt-LT"/>
                        </w:rPr>
                        <w:t>pirminis neformalus asmens situacijos vertinimas, nustatant pagrindinius sunkumus ir galimus pagalbos poreikius</w:t>
                      </w:r>
                      <w:r>
                        <w:rPr>
                          <w:bCs/>
                          <w:szCs w:val="24"/>
                        </w:rPr>
                        <w:t>, pasitikėjimo specialistu stiprinimas nuosekliai, patikimai ir pagarbiai bendraujant, asmens įgalinimas (skatinimas priimti sprendimus, didinti savarankiškumą), tarpin</w:t>
                      </w:r>
                      <w:r>
                        <w:rPr>
                          <w:bCs/>
                          <w:szCs w:val="24"/>
                        </w:rPr>
                        <w:t>inkavimas tarp asmens ir institucijų (pvz., asmens sveikatos priežiūros, švietimo, socialinių paslaugų), krizinių situacijų atpažinimas bei reagavimas ir kt. Taip pat gali būti sudaromas laisvos formos individualaus bendravimo planas, atsižvelgiant į asmens poreikius ir situaciją;</w:t>
                      </w:r>
                    </w:p>
                  </w:sdtContent>
                </w:sdt>
                <w:sdt>
                  <w:sdtPr>
                    <w:alias w:val="23.4 pp."/>
                    <w:tag w:val="part_ace27c6e284f4220ad6d626d5ffd16d4"/>
                    <w:id w:val="-745796697"/>
                    <w:lock w:val="sdtLocked"/>
                  </w:sdtPr>
                  <w:sdtEndPr/>
                  <w:sdtContent>
                    <w:p w14:paraId="65B51067" w14:textId="4F1412C7" w:rsidR="0006597C" w:rsidRDefault="0040330F">
                      <w:pPr>
                        <w:tabs>
                          <w:tab w:val="left" w:pos="1350"/>
                          <w:tab w:val="left" w:pos="1530"/>
                        </w:tabs>
                        <w:spacing w:line="360" w:lineRule="atLeast"/>
                        <w:ind w:firstLine="720"/>
                        <w:jc w:val="both"/>
                        <w:rPr>
                          <w:bCs/>
                          <w:szCs w:val="24"/>
                          <w:lang w:eastAsia="lt-LT"/>
                        </w:rPr>
                      </w:pPr>
                      <w:sdt>
                        <w:sdtPr>
                          <w:alias w:val="Numeris"/>
                          <w:tag w:val="nr_ace27c6e284f4220ad6d626d5ffd16d4"/>
                          <w:id w:val="1732971134"/>
                          <w:lock w:val="sdtLocked"/>
                        </w:sdtPr>
                        <w:sdtEndPr/>
                        <w:sdtContent>
                          <w:r>
                            <w:rPr>
                              <w:bCs/>
                              <w:szCs w:val="24"/>
                            </w:rPr>
                            <w:t>23.4</w:t>
                          </w:r>
                        </w:sdtContent>
                      </w:sdt>
                      <w:r>
                        <w:rPr>
                          <w:bCs/>
                          <w:szCs w:val="24"/>
                        </w:rPr>
                        <w:t>. p</w:t>
                      </w:r>
                      <w:r>
                        <w:rPr>
                          <w:bCs/>
                          <w:szCs w:val="24"/>
                          <w:lang w:eastAsia="lt-LT"/>
                        </w:rPr>
                        <w:t>agalbos galimybių pristatymas ir pasiūlymas kreiptis pagalbos, t. y. i</w:t>
                      </w:r>
                      <w:r>
                        <w:rPr>
                          <w:bCs/>
                          <w:szCs w:val="24"/>
                        </w:rPr>
                        <w:t>nformacijos apie socialines paslaugas pateikimas, pagalbos galimybių paaiškinimas, pritaikytas konkrečiam asmeniui, motyvavimas priimti pagalbą (argumentavimas, palaikymas, baimių mažinimas), asmens palydėjimas į institucijas ar pagalbą teikiančias įstaigas (pagal poreikį), pagalba pildant dokumentus ar teikiant prašymus, nukreipimas į konkrečias paslaugas ar pas specialistus, įtraukimas į ilgalaikės pagalbos procesą (socialinių paslau</w:t>
                      </w:r>
                      <w:r>
                        <w:rPr>
                          <w:bCs/>
                          <w:szCs w:val="24"/>
                        </w:rPr>
                        <w:t xml:space="preserve">gų planavimą ir teikimą) ir kt. </w:t>
                      </w:r>
                    </w:p>
                  </w:sdtContent>
                </w:sdt>
              </w:sdtContent>
            </w:sdt>
            <w:sdt>
              <w:sdtPr>
                <w:alias w:val="24 p."/>
                <w:tag w:val="part_3ec4cc6406f44942b0ada55154a65a14"/>
                <w:id w:val="405815756"/>
                <w:lock w:val="sdtLocked"/>
              </w:sdtPr>
              <w:sdtEndPr/>
              <w:sdtContent>
                <w:p w14:paraId="6E432864" w14:textId="502131DC" w:rsidR="0006597C" w:rsidRDefault="0040330F">
                  <w:pPr>
                    <w:tabs>
                      <w:tab w:val="left" w:pos="1530"/>
                    </w:tabs>
                    <w:spacing w:line="360" w:lineRule="atLeast"/>
                    <w:ind w:firstLine="720"/>
                    <w:jc w:val="both"/>
                    <w:rPr>
                      <w:bCs/>
                      <w:szCs w:val="24"/>
                      <w:lang w:eastAsia="lt-LT"/>
                    </w:rPr>
                  </w:pPr>
                  <w:sdt>
                    <w:sdtPr>
                      <w:alias w:val="Numeris"/>
                      <w:tag w:val="nr_3ec4cc6406f44942b0ada55154a65a14"/>
                      <w:id w:val="-1100947147"/>
                      <w:lock w:val="sdtLocked"/>
                    </w:sdtPr>
                    <w:sdtEndPr/>
                    <w:sdtContent>
                      <w:r>
                        <w:rPr>
                          <w:bCs/>
                          <w:szCs w:val="24"/>
                          <w:lang w:eastAsia="lt-LT"/>
                        </w:rPr>
                        <w:t>24</w:t>
                      </w:r>
                    </w:sdtContent>
                  </w:sdt>
                  <w:r>
                    <w:rPr>
                      <w:bCs/>
                      <w:szCs w:val="24"/>
                      <w:lang w:eastAsia="lt-LT"/>
                    </w:rPr>
                    <w:t xml:space="preserve">. Potencialių socialinių paslaugų gavėjų paieškos paslauga teikiama tol, kol pasiekiami numatyti šios paslaugos tikslai, asmuo (šeima) įtraukiamas (-a) į pagalbos procesą arba išnaudojamos šios paslaugos galimybės. </w:t>
                  </w:r>
                  <w:r>
                    <w:t xml:space="preserve">Jei potencialių socialinių paslaugų gavėjų paieškos paslauga teikiama ilgesnį laiką, gali būti periodiškai vertinamas paslaugos tęstinumo tikslingumas, atsižvelgiant į atliktus veiksmus, asmens reakciją, pasiektus rezultatus ir galimybes pasiekti paslaugos tikslus. </w:t>
                  </w:r>
                </w:p>
              </w:sdtContent>
            </w:sdt>
            <w:sdt>
              <w:sdtPr>
                <w:alias w:val="25 p."/>
                <w:tag w:val="part_7eb25b33017c401e92a2bc9aec5d03f4"/>
                <w:id w:val="-2124134798"/>
                <w:lock w:val="sdtLocked"/>
              </w:sdtPr>
              <w:sdtEndPr/>
              <w:sdtContent>
                <w:p w14:paraId="21717087" w14:textId="4E9FCB8F" w:rsidR="0006597C" w:rsidRDefault="0040330F">
                  <w:pPr>
                    <w:spacing w:line="360" w:lineRule="atLeast"/>
                    <w:ind w:firstLine="720"/>
                    <w:jc w:val="both"/>
                    <w:rPr>
                      <w:bCs/>
                      <w:szCs w:val="24"/>
                      <w:lang w:eastAsia="lt-LT"/>
                    </w:rPr>
                  </w:pPr>
                  <w:sdt>
                    <w:sdtPr>
                      <w:alias w:val="Numeris"/>
                      <w:tag w:val="nr_7eb25b33017c401e92a2bc9aec5d03f4"/>
                      <w:id w:val="-1983534353"/>
                      <w:lock w:val="sdtLocked"/>
                    </w:sdtPr>
                    <w:sdtEndPr/>
                    <w:sdtContent>
                      <w:r>
                        <w:rPr>
                          <w:bCs/>
                          <w:szCs w:val="24"/>
                          <w:lang w:eastAsia="lt-LT"/>
                        </w:rPr>
                        <w:t>25</w:t>
                      </w:r>
                    </w:sdtContent>
                  </w:sdt>
                  <w:r>
                    <w:rPr>
                      <w:bCs/>
                      <w:szCs w:val="24"/>
                      <w:lang w:eastAsia="lt-LT"/>
                    </w:rPr>
                    <w:t>.</w:t>
                  </w:r>
                  <w:r>
                    <w:rPr>
                      <w:bCs/>
                      <w:szCs w:val="24"/>
                      <w:lang w:eastAsia="lt-LT"/>
                    </w:rPr>
                    <w:tab/>
                    <w:t>Potencialių socialinių paslaugų gavėjų paieškos paslauga laikoma baigta, kai:</w:t>
                  </w:r>
                </w:p>
                <w:sdt>
                  <w:sdtPr>
                    <w:alias w:val="25.1 pp."/>
                    <w:tag w:val="part_a5de9d7c53424ff3a70ddf55d3fb35ba"/>
                    <w:id w:val="1562983843"/>
                    <w:lock w:val="sdtLocked"/>
                  </w:sdtPr>
                  <w:sdtEndPr/>
                  <w:sdtContent>
                    <w:p w14:paraId="17F6A99C" w14:textId="5325FEB5" w:rsidR="0006597C" w:rsidRDefault="0040330F">
                      <w:pPr>
                        <w:tabs>
                          <w:tab w:val="left" w:pos="1530"/>
                        </w:tabs>
                        <w:spacing w:line="360" w:lineRule="atLeast"/>
                        <w:ind w:firstLine="720"/>
                        <w:jc w:val="both"/>
                        <w:rPr>
                          <w:bCs/>
                          <w:szCs w:val="24"/>
                        </w:rPr>
                      </w:pPr>
                      <w:sdt>
                        <w:sdtPr>
                          <w:alias w:val="Numeris"/>
                          <w:tag w:val="nr_a5de9d7c53424ff3a70ddf55d3fb35ba"/>
                          <w:id w:val="31008538"/>
                          <w:lock w:val="sdtLocked"/>
                        </w:sdtPr>
                        <w:sdtEndPr/>
                        <w:sdtContent>
                          <w:r>
                            <w:rPr>
                              <w:bCs/>
                              <w:szCs w:val="24"/>
                            </w:rPr>
                            <w:t>25.1</w:t>
                          </w:r>
                        </w:sdtContent>
                      </w:sdt>
                      <w:r>
                        <w:rPr>
                          <w:bCs/>
                          <w:szCs w:val="24"/>
                        </w:rPr>
                        <w:t>. asmuo įtraukiamas į tolesnį pagalbos procesą, t. y. su asmeniu ir (ar) šeima užmegztas ryšys, asmuo priėmė sprendimą kreiptis pagalbo</w:t>
                      </w:r>
                      <w:r>
                        <w:rPr>
                          <w:b/>
                          <w:szCs w:val="24"/>
                        </w:rPr>
                        <w:t>s</w:t>
                      </w:r>
                      <w:r>
                        <w:rPr>
                          <w:bCs/>
                          <w:szCs w:val="24"/>
                        </w:rPr>
                        <w:t>, asmuo nukreiptas ir (ar) palydėtas į atitinkamas paslaugas teikiančią įstaigą ar instituciją ir (ar) asmuo pradėjo naudotis jam paskirtomis paslaugomis;</w:t>
                      </w:r>
                    </w:p>
                  </w:sdtContent>
                </w:sdt>
                <w:sdt>
                  <w:sdtPr>
                    <w:alias w:val="25.2 pp."/>
                    <w:tag w:val="part_57eacd3a98264aa8855136e15666adc7"/>
                    <w:id w:val="-1551533498"/>
                    <w:lock w:val="sdtLocked"/>
                  </w:sdtPr>
                  <w:sdtEndPr/>
                  <w:sdtContent>
                    <w:p w14:paraId="6CD592D8" w14:textId="13B08C9D" w:rsidR="0006597C" w:rsidRDefault="0040330F">
                      <w:pPr>
                        <w:tabs>
                          <w:tab w:val="left" w:pos="1530"/>
                        </w:tabs>
                        <w:spacing w:line="360" w:lineRule="atLeast"/>
                        <w:ind w:firstLine="720"/>
                        <w:jc w:val="both"/>
                        <w:rPr>
                          <w:bCs/>
                          <w:szCs w:val="24"/>
                        </w:rPr>
                      </w:pPr>
                      <w:sdt>
                        <w:sdtPr>
                          <w:alias w:val="Numeris"/>
                          <w:tag w:val="nr_57eacd3a98264aa8855136e15666adc7"/>
                          <w:id w:val="-143121073"/>
                          <w:lock w:val="sdtLocked"/>
                        </w:sdtPr>
                        <w:sdtEndPr/>
                        <w:sdtContent>
                          <w:r>
                            <w:rPr>
                              <w:bCs/>
                              <w:szCs w:val="24"/>
                            </w:rPr>
                            <w:t>25.2</w:t>
                          </w:r>
                        </w:sdtContent>
                      </w:sdt>
                      <w:r>
                        <w:rPr>
                          <w:bCs/>
                          <w:szCs w:val="24"/>
                        </w:rPr>
                        <w:t xml:space="preserve">. asmuo aiškiai išreiškia valią atsisakyti </w:t>
                      </w:r>
                      <w:r>
                        <w:rPr>
                          <w:bCs/>
                          <w:szCs w:val="24"/>
                          <w:lang w:eastAsia="lt-LT"/>
                        </w:rPr>
                        <w:t xml:space="preserve">potencialių socialinių paslaugų gavėjų paieškos </w:t>
                      </w:r>
                      <w:r>
                        <w:rPr>
                          <w:bCs/>
                          <w:szCs w:val="24"/>
                        </w:rPr>
                        <w:t xml:space="preserve">paslaugos; </w:t>
                      </w:r>
                    </w:p>
                  </w:sdtContent>
                </w:sdt>
                <w:sdt>
                  <w:sdtPr>
                    <w:alias w:val="25.3 pp."/>
                    <w:tag w:val="part_a3cb1f84dacf4e10bf1fabef66a9769e"/>
                    <w:id w:val="67616259"/>
                    <w:lock w:val="sdtLocked"/>
                  </w:sdtPr>
                  <w:sdtEndPr/>
                  <w:sdtContent>
                    <w:p w14:paraId="586F6C1E" w14:textId="4B1828D6" w:rsidR="0006597C" w:rsidRDefault="0040330F">
                      <w:pPr>
                        <w:tabs>
                          <w:tab w:val="left" w:pos="1530"/>
                        </w:tabs>
                        <w:spacing w:line="360" w:lineRule="atLeast"/>
                        <w:ind w:firstLine="720"/>
                        <w:jc w:val="both"/>
                        <w:rPr>
                          <w:b/>
                          <w:szCs w:val="24"/>
                          <w:lang w:eastAsia="lt-LT"/>
                        </w:rPr>
                      </w:pPr>
                      <w:sdt>
                        <w:sdtPr>
                          <w:alias w:val="Numeris"/>
                          <w:tag w:val="nr_a3cb1f84dacf4e10bf1fabef66a9769e"/>
                          <w:id w:val="817920761"/>
                          <w:lock w:val="sdtLocked"/>
                        </w:sdtPr>
                        <w:sdtEndPr/>
                        <w:sdtContent>
                          <w:r>
                            <w:rPr>
                              <w:bCs/>
                              <w:szCs w:val="24"/>
                            </w:rPr>
                            <w:t>25.3</w:t>
                          </w:r>
                        </w:sdtContent>
                      </w:sdt>
                      <w:r>
                        <w:rPr>
                          <w:bCs/>
                          <w:szCs w:val="24"/>
                        </w:rPr>
                        <w:t>. išnaudojamas visos p</w:t>
                      </w:r>
                      <w:r>
                        <w:rPr>
                          <w:bCs/>
                          <w:szCs w:val="24"/>
                          <w:lang w:eastAsia="lt-LT"/>
                        </w:rPr>
                        <w:t xml:space="preserve">otencialių socialinių paslaugų gavėjų paieškos </w:t>
                      </w:r>
                      <w:r>
                        <w:rPr>
                          <w:bCs/>
                          <w:szCs w:val="24"/>
                        </w:rPr>
                        <w:t>paslaugos galimybės, t. y. buvo imtasi visų galimų veiksmų ryšiui užmegzti ir palaikyti, asmuo nuolat vengia kontakto ar nebendradarbiauja, objektyviai nustatoma, kad tolesnis paslaugos teikimas nebeturi pagrįstos pridėtinės vertės;</w:t>
                      </w:r>
                    </w:p>
                  </w:sdtContent>
                </w:sdt>
                <w:sdt>
                  <w:sdtPr>
                    <w:alias w:val="25.4 pp."/>
                    <w:tag w:val="part_55c64091d84846f5b561fb91e490f6cb"/>
                    <w:id w:val="-1227210886"/>
                    <w:lock w:val="sdtLocked"/>
                  </w:sdtPr>
                  <w:sdtEndPr/>
                  <w:sdtContent>
                    <w:p w14:paraId="4A929EC3" w14:textId="18DF7144" w:rsidR="0006597C" w:rsidRDefault="0040330F">
                      <w:pPr>
                        <w:tabs>
                          <w:tab w:val="left" w:pos="1530"/>
                        </w:tabs>
                        <w:spacing w:line="360" w:lineRule="atLeast"/>
                        <w:ind w:firstLine="720"/>
                        <w:jc w:val="both"/>
                        <w:rPr>
                          <w:bCs/>
                          <w:szCs w:val="24"/>
                        </w:rPr>
                      </w:pPr>
                      <w:sdt>
                        <w:sdtPr>
                          <w:alias w:val="Numeris"/>
                          <w:tag w:val="nr_55c64091d84846f5b561fb91e490f6cb"/>
                          <w:id w:val="-378633640"/>
                          <w:lock w:val="sdtLocked"/>
                        </w:sdtPr>
                        <w:sdtEndPr/>
                        <w:sdtContent>
                          <w:r>
                            <w:rPr>
                              <w:bCs/>
                              <w:szCs w:val="24"/>
                            </w:rPr>
                            <w:t>25.4</w:t>
                          </w:r>
                        </w:sdtContent>
                      </w:sdt>
                      <w:r>
                        <w:rPr>
                          <w:bCs/>
                          <w:szCs w:val="24"/>
                        </w:rPr>
                        <w:t xml:space="preserve">. kitos objektyvios aplinkybės (pvz., </w:t>
                      </w:r>
                      <w:r>
                        <w:rPr>
                          <w:bCs/>
                          <w:szCs w:val="24"/>
                          <w:lang w:eastAsia="lt-LT"/>
                        </w:rPr>
                        <w:t xml:space="preserve">potencialių socialinių paslaugų gavėjų paieškos </w:t>
                      </w:r>
                      <w:r>
                        <w:rPr>
                          <w:bCs/>
                          <w:szCs w:val="24"/>
                        </w:rPr>
                        <w:t xml:space="preserve">paslaugos gavėjas miršta, </w:t>
                      </w:r>
                      <w:r>
                        <w:rPr>
                          <w:bCs/>
                          <w:szCs w:val="24"/>
                          <w:lang w:eastAsia="lt-LT"/>
                        </w:rPr>
                        <w:t xml:space="preserve">potencialių socialinių paslaugų gavėjų paieškos </w:t>
                      </w:r>
                      <w:r>
                        <w:rPr>
                          <w:bCs/>
                          <w:szCs w:val="24"/>
                        </w:rPr>
                        <w:t>paslauga nebegali būti teikiama dėl kitų objektyvių, nuo šios paslaugos teikėjo nepriklausančių aplinkybių, asmuo savarankiškai naudojasi pagalbos paslaugomis ar kitaip sprendžia patiriamus sunkumus).</w:t>
                      </w:r>
                    </w:p>
                  </w:sdtContent>
                </w:sdt>
              </w:sdtContent>
            </w:sdt>
            <w:sdt>
              <w:sdtPr>
                <w:alias w:val="26 p."/>
                <w:tag w:val="part_51e53b90bf2e48948d9b2bf0f9b6fa07"/>
                <w:id w:val="-637883079"/>
                <w:lock w:val="sdtLocked"/>
              </w:sdtPr>
              <w:sdtEndPr/>
              <w:sdtContent>
                <w:p w14:paraId="75E17A2D" w14:textId="2ED8CF91" w:rsidR="0006597C" w:rsidRDefault="0040330F">
                  <w:pPr>
                    <w:tabs>
                      <w:tab w:val="left" w:pos="1350"/>
                    </w:tabs>
                    <w:spacing w:line="360" w:lineRule="atLeast"/>
                    <w:ind w:firstLine="720"/>
                    <w:jc w:val="both"/>
                    <w:rPr>
                      <w:bCs/>
                      <w:szCs w:val="24"/>
                      <w:lang w:eastAsia="lt-LT"/>
                    </w:rPr>
                  </w:pPr>
                  <w:sdt>
                    <w:sdtPr>
                      <w:alias w:val="Numeris"/>
                      <w:tag w:val="nr_51e53b90bf2e48948d9b2bf0f9b6fa07"/>
                      <w:id w:val="-407226013"/>
                      <w:lock w:val="sdtLocked"/>
                    </w:sdtPr>
                    <w:sdtEndPr/>
                    <w:sdtContent>
                      <w:r>
                        <w:rPr>
                          <w:bCs/>
                          <w:szCs w:val="24"/>
                          <w:lang w:eastAsia="lt-LT"/>
                        </w:rPr>
                        <w:t>26</w:t>
                      </w:r>
                    </w:sdtContent>
                  </w:sdt>
                  <w:r>
                    <w:rPr>
                      <w:bCs/>
                      <w:szCs w:val="24"/>
                      <w:lang w:eastAsia="lt-LT"/>
                    </w:rPr>
                    <w:t>.</w:t>
                  </w:r>
                  <w:r>
                    <w:rPr>
                      <w:bCs/>
                      <w:szCs w:val="24"/>
                      <w:lang w:eastAsia="lt-LT"/>
                    </w:rPr>
                    <w:tab/>
                    <w:t xml:space="preserve">Socialinių paslaugų įstaigai rekomenduojama vidaus darbo organizavimo tvarkoje numatyti potencialių socialinių paslaugų gavėjų paieškos paslaugos organizavimo ir teikimo fiksavimą, </w:t>
                  </w:r>
                  <w:r>
                    <w:rPr>
                      <w:szCs w:val="24"/>
                      <w:lang w:eastAsia="lt-LT"/>
                    </w:rPr>
                    <w:t xml:space="preserve">netvarkant </w:t>
                  </w:r>
                  <w:r>
                    <w:rPr>
                      <w:szCs w:val="24"/>
                    </w:rPr>
                    <w:t xml:space="preserve">perteklinių asmens </w:t>
                  </w:r>
                  <w:r>
                    <w:rPr>
                      <w:szCs w:val="24"/>
                      <w:lang w:eastAsia="lt-LT"/>
                    </w:rPr>
                    <w:t>duomenų</w:t>
                  </w:r>
                  <w:r>
                    <w:rPr>
                      <w:bCs/>
                      <w:szCs w:val="24"/>
                      <w:lang w:eastAsia="lt-LT"/>
                    </w:rPr>
                    <w:t xml:space="preserve"> (numatant konkrečių veiksmų vykdymo eigą – </w:t>
                  </w:r>
                  <w:r>
                    <w:rPr>
                      <w:rFonts w:eastAsia="Segoe UI"/>
                      <w:bCs/>
                      <w:szCs w:val="24"/>
                      <w:lang w:eastAsia="lt-LT"/>
                    </w:rPr>
                    <w:t>kontaktų su asmeniu (šeima) fiksavimą (data, pobūdis, rezultatai), pirminio ir tęstinio situacijos vertinimo dokumentavimą,</w:t>
                  </w:r>
                  <w:r>
                    <w:rPr>
                      <w:bCs/>
                      <w:szCs w:val="24"/>
                      <w:lang w:eastAsia="lt-LT"/>
                    </w:rPr>
                    <w:t xml:space="preserve"> atliktus veiksmus, priimtus sprendimus, </w:t>
                  </w:r>
                  <w:r>
                    <w:rPr>
                      <w:rFonts w:eastAsia="Segoe UI"/>
                      <w:bCs/>
                      <w:szCs w:val="24"/>
                      <w:lang w:eastAsia="lt-LT"/>
                    </w:rPr>
                    <w:t xml:space="preserve">bendradarbiavimą su kitomis institucijomis, keitimąsi informacija, </w:t>
                  </w:r>
                  <w:r>
                    <w:rPr>
                      <w:bCs/>
                      <w:szCs w:val="24"/>
                      <w:lang w:eastAsia="lt-LT"/>
                    </w:rPr>
                    <w:t>potencialių socia</w:t>
                  </w:r>
                  <w:r>
                    <w:rPr>
                      <w:bCs/>
                      <w:szCs w:val="24"/>
                      <w:lang w:eastAsia="lt-LT"/>
                    </w:rPr>
                    <w:t>linių paslaugų gavėjų paieškos paslaugos užbaigimo pagrindą,</w:t>
                  </w:r>
                  <w:r>
                    <w:rPr>
                      <w:rFonts w:eastAsia="Segoe UI"/>
                      <w:bCs/>
                      <w:szCs w:val="24"/>
                      <w:lang w:eastAsia="lt-LT"/>
                    </w:rPr>
                    <w:t xml:space="preserve"> </w:t>
                  </w:r>
                  <w:r>
                    <w:rPr>
                      <w:bCs/>
                      <w:szCs w:val="24"/>
                      <w:lang w:eastAsia="lt-LT"/>
                    </w:rPr>
                    <w:t xml:space="preserve">potencialių socialinių paslaugų gavėjų paieškos </w:t>
                  </w:r>
                  <w:r>
                    <w:rPr>
                      <w:rFonts w:eastAsia="Segoe UI"/>
                      <w:bCs/>
                      <w:szCs w:val="24"/>
                      <w:lang w:eastAsia="lt-LT"/>
                    </w:rPr>
                    <w:t>paslaugos efektyvumo vertinimą (</w:t>
                  </w:r>
                  <w:r>
                    <w:rPr>
                      <w:szCs w:val="24"/>
                      <w:lang w:eastAsia="lt-LT"/>
                    </w:rPr>
                    <w:t xml:space="preserve">asmenų, įtrauktų į pagalbos procesą, </w:t>
                  </w:r>
                  <w:r>
                    <w:rPr>
                      <w:rFonts w:eastAsia="Segoe UI"/>
                      <w:bCs/>
                      <w:szCs w:val="24"/>
                      <w:lang w:eastAsia="lt-LT"/>
                    </w:rPr>
                    <w:t>skaičius, įtrauktų į pagalbą asmenų dalis ir pan.).</w:t>
                  </w:r>
                </w:p>
              </w:sdtContent>
            </w:sdt>
            <w:sdt>
              <w:sdtPr>
                <w:alias w:val="27 p."/>
                <w:tag w:val="part_f242ab039d0b47f79e62e9bf63f22c3c"/>
                <w:id w:val="-1399352719"/>
                <w:lock w:val="sdtLocked"/>
              </w:sdtPr>
              <w:sdtEndPr/>
              <w:sdtContent>
                <w:p w14:paraId="6618FA4B" w14:textId="2F82252C" w:rsidR="0006597C" w:rsidRDefault="0040330F">
                  <w:pPr>
                    <w:tabs>
                      <w:tab w:val="left" w:pos="1350"/>
                    </w:tabs>
                    <w:spacing w:line="360" w:lineRule="atLeast"/>
                    <w:ind w:firstLine="720"/>
                    <w:jc w:val="both"/>
                    <w:rPr>
                      <w:b/>
                      <w:szCs w:val="24"/>
                      <w:lang w:eastAsia="lt-LT"/>
                    </w:rPr>
                  </w:pPr>
                  <w:sdt>
                    <w:sdtPr>
                      <w:alias w:val="Numeris"/>
                      <w:tag w:val="nr_f242ab039d0b47f79e62e9bf63f22c3c"/>
                      <w:id w:val="-681357497"/>
                      <w:lock w:val="sdtLocked"/>
                    </w:sdtPr>
                    <w:sdtEndPr/>
                    <w:sdtContent>
                      <w:r>
                        <w:rPr>
                          <w:bCs/>
                          <w:szCs w:val="24"/>
                          <w:lang w:eastAsia="lt-LT"/>
                        </w:rPr>
                        <w:t>27</w:t>
                      </w:r>
                    </w:sdtContent>
                  </w:sdt>
                  <w:r>
                    <w:rPr>
                      <w:bCs/>
                      <w:szCs w:val="24"/>
                      <w:lang w:eastAsia="lt-LT"/>
                    </w:rPr>
                    <w:t>.</w:t>
                  </w:r>
                  <w:r>
                    <w:rPr>
                      <w:bCs/>
                      <w:szCs w:val="24"/>
                      <w:lang w:eastAsia="lt-LT"/>
                    </w:rPr>
                    <w:tab/>
                    <w:t>Potencialių socialinių paslaugų gavėjų paieškos paslauga teikiama bendradarbiaujant su įvairiomis socialinio darbo įgyvendinimo srityse veikiančiomis įstaigomis, organizacijomis, vietos bendruomene ir kitais suinteresuotais asmenimis, siekiant užtikrinti efektyvų potencialių socialinių paslaugų gavėjų paieškos paslaugos organizavimą bei pagalbos teikimą, planuojant ir koordinuojant bendrus veiksmus, siekiant gerinti potencialių socialinių paslaugų gavėjų paieškos paslaugos ir reikiamos pagalbos prieinamum</w:t>
                  </w:r>
                  <w:r>
                    <w:rPr>
                      <w:bCs/>
                      <w:szCs w:val="24"/>
                      <w:lang w:eastAsia="lt-LT"/>
                    </w:rPr>
                    <w:t>ą, stiprinant partnerystės ryšius su vietos bendruomene, įtraukiant bendruomenės narius į ankstyvą galimų socialinių problemų atpažinimą, bendrų prevencinių, informacinių ir švietėjiškų veiklų organizavimą, siekiant mažinti socialinę atskirtį ir didinti socialinių paslaugų prieinamumą, ir kt.</w:t>
                  </w:r>
                </w:p>
                <w:p w14:paraId="17A08106" w14:textId="77777777" w:rsidR="0006597C" w:rsidRDefault="0040330F">
                  <w:pPr>
                    <w:tabs>
                      <w:tab w:val="left" w:pos="1530"/>
                    </w:tabs>
                    <w:jc w:val="center"/>
                    <w:rPr>
                      <w:szCs w:val="24"/>
                      <w:lang w:eastAsia="lt-LT"/>
                    </w:rPr>
                  </w:pPr>
                </w:p>
              </w:sdtContent>
            </w:sdt>
          </w:sdtContent>
        </w:sdt>
        <w:sdt>
          <w:sdtPr>
            <w:alias w:val="skyrius"/>
            <w:tag w:val="part_9695abb1be5440b2af09ad98da5e31e2"/>
            <w:id w:val="-2075958661"/>
            <w:lock w:val="sdtLocked"/>
          </w:sdtPr>
          <w:sdtEndPr/>
          <w:sdtContent>
            <w:p w14:paraId="03828B0A" w14:textId="5FFF306E" w:rsidR="0006597C" w:rsidRDefault="0040330F">
              <w:pPr>
                <w:tabs>
                  <w:tab w:val="left" w:pos="1276"/>
                </w:tabs>
                <w:ind w:firstLine="851"/>
                <w:jc w:val="center"/>
                <w:rPr>
                  <w:b/>
                  <w:szCs w:val="24"/>
                  <w:lang w:eastAsia="lt-LT"/>
                </w:rPr>
              </w:pPr>
              <w:sdt>
                <w:sdtPr>
                  <w:alias w:val="Numeris"/>
                  <w:tag w:val="nr_9695abb1be5440b2af09ad98da5e31e2"/>
                  <w:id w:val="977962538"/>
                  <w:lock w:val="sdtLocked"/>
                </w:sdtPr>
                <w:sdtEndPr/>
                <w:sdtContent>
                  <w:r>
                    <w:rPr>
                      <w:b/>
                      <w:szCs w:val="24"/>
                      <w:lang w:eastAsia="lt-LT"/>
                    </w:rPr>
                    <w:t>V</w:t>
                  </w:r>
                </w:sdtContent>
              </w:sdt>
              <w:r>
                <w:rPr>
                  <w:b/>
                  <w:szCs w:val="24"/>
                  <w:lang w:eastAsia="lt-LT"/>
                </w:rPr>
                <w:t xml:space="preserve"> SKYRIUS</w:t>
              </w:r>
            </w:p>
            <w:p w14:paraId="421CB987" w14:textId="77777777" w:rsidR="0006597C" w:rsidRDefault="0040330F">
              <w:pPr>
                <w:tabs>
                  <w:tab w:val="left" w:pos="1276"/>
                </w:tabs>
                <w:ind w:firstLine="851"/>
                <w:jc w:val="center"/>
                <w:rPr>
                  <w:b/>
                  <w:szCs w:val="24"/>
                  <w:lang w:eastAsia="lt-LT"/>
                </w:rPr>
              </w:pPr>
              <w:sdt>
                <w:sdtPr>
                  <w:alias w:val="Pavadinimas"/>
                  <w:tag w:val="title_9695abb1be5440b2af09ad98da5e31e2"/>
                  <w:id w:val="1368266977"/>
                  <w:lock w:val="sdtLocked"/>
                </w:sdtPr>
                <w:sdtEndPr/>
                <w:sdtContent>
                  <w:r>
                    <w:rPr>
                      <w:b/>
                      <w:bCs/>
                      <w:szCs w:val="24"/>
                      <w:lang w:eastAsia="lt-LT"/>
                    </w:rPr>
                    <w:t xml:space="preserve">DARBO SU BENDRUOMENE PASLAUGA IR JOS </w:t>
                  </w:r>
                  <w:r>
                    <w:rPr>
                      <w:b/>
                      <w:szCs w:val="24"/>
                      <w:lang w:eastAsia="lt-LT"/>
                    </w:rPr>
                    <w:t>TEIKIMO ATVEJAI</w:t>
                  </w:r>
                </w:sdtContent>
              </w:sdt>
            </w:p>
            <w:p w14:paraId="6306410A" w14:textId="77777777" w:rsidR="0006597C" w:rsidRDefault="0006597C">
              <w:pPr>
                <w:tabs>
                  <w:tab w:val="left" w:pos="1276"/>
                </w:tabs>
                <w:jc w:val="center"/>
                <w:rPr>
                  <w:b/>
                  <w:bCs/>
                  <w:lang w:eastAsia="lt-LT"/>
                </w:rPr>
              </w:pPr>
            </w:p>
            <w:sdt>
              <w:sdtPr>
                <w:alias w:val="28 p."/>
                <w:tag w:val="part_cb29ce38180a49b2860d0446290f436b"/>
                <w:id w:val="1622721668"/>
                <w:lock w:val="sdtLocked"/>
              </w:sdtPr>
              <w:sdtEndPr/>
              <w:sdtContent>
                <w:p w14:paraId="49FA2EC9" w14:textId="46BF2F30" w:rsidR="0006597C" w:rsidRDefault="0040330F">
                  <w:pPr>
                    <w:tabs>
                      <w:tab w:val="left" w:pos="1276"/>
                    </w:tabs>
                    <w:spacing w:line="360" w:lineRule="atLeast"/>
                    <w:ind w:firstLine="720"/>
                    <w:jc w:val="both"/>
                    <w:rPr>
                      <w:bCs/>
                      <w:szCs w:val="24"/>
                      <w:lang w:eastAsia="lt-LT"/>
                    </w:rPr>
                  </w:pPr>
                  <w:sdt>
                    <w:sdtPr>
                      <w:alias w:val="Numeris"/>
                      <w:tag w:val="nr_cb29ce38180a49b2860d0446290f436b"/>
                      <w:id w:val="-1329583911"/>
                      <w:lock w:val="sdtLocked"/>
                    </w:sdtPr>
                    <w:sdtEndPr/>
                    <w:sdtContent>
                      <w:r>
                        <w:rPr>
                          <w:bCs/>
                          <w:szCs w:val="24"/>
                          <w:lang w:eastAsia="lt-LT"/>
                        </w:rPr>
                        <w:t>28</w:t>
                      </w:r>
                    </w:sdtContent>
                  </w:sdt>
                  <w:r>
                    <w:rPr>
                      <w:bCs/>
                      <w:szCs w:val="24"/>
                      <w:lang w:eastAsia="lt-LT"/>
                    </w:rPr>
                    <w:t>.</w:t>
                  </w:r>
                  <w:r>
                    <w:rPr>
                      <w:bCs/>
                      <w:szCs w:val="24"/>
                      <w:lang w:eastAsia="lt-LT"/>
                    </w:rPr>
                    <w:tab/>
                  </w:r>
                  <w:r>
                    <w:rPr>
                      <w:bCs/>
                    </w:rPr>
                    <w:t xml:space="preserve">Darbo su bendruomene paslauga siekiama stiprinti socialinius bendruomenės narių ryšius, savarankiškumą ir gebėjimą spręsti problemas, stiprinti tarpusavio pasitikėjimą ir bendradarbiavimą, mažinti socialinę atskirtį, plėtoti bendruomeninius išteklius ir </w:t>
                  </w:r>
                  <w:proofErr w:type="spellStart"/>
                  <w:r>
                    <w:rPr>
                      <w:bCs/>
                    </w:rPr>
                    <w:t>savipagalbos</w:t>
                  </w:r>
                  <w:proofErr w:type="spellEnd"/>
                  <w:r>
                    <w:rPr>
                      <w:bCs/>
                    </w:rPr>
                    <w:t xml:space="preserve"> tinklus, užkirsti kelią socialinių problemų atsiradimui ir gilėjimui </w:t>
                  </w:r>
                  <w:r>
                    <w:rPr>
                      <w:bCs/>
                      <w:szCs w:val="24"/>
                    </w:rPr>
                    <w:t>bei bendruomenės integracijos į visuomenę skatinimui.</w:t>
                  </w:r>
                </w:p>
              </w:sdtContent>
            </w:sdt>
            <w:sdt>
              <w:sdtPr>
                <w:alias w:val="29 p."/>
                <w:tag w:val="part_35911fe6c0cc40f398c0c47cd19d2c1a"/>
                <w:id w:val="1275361896"/>
                <w:lock w:val="sdtLocked"/>
              </w:sdtPr>
              <w:sdtEndPr/>
              <w:sdtContent>
                <w:p w14:paraId="1DE1A712" w14:textId="6D7CFDC1" w:rsidR="0006597C" w:rsidRDefault="0040330F">
                  <w:pPr>
                    <w:tabs>
                      <w:tab w:val="left" w:pos="1276"/>
                    </w:tabs>
                    <w:spacing w:line="360" w:lineRule="atLeast"/>
                    <w:ind w:firstLine="720"/>
                    <w:jc w:val="both"/>
                    <w:rPr>
                      <w:bCs/>
                      <w:lang w:eastAsia="lt-LT"/>
                    </w:rPr>
                  </w:pPr>
                  <w:sdt>
                    <w:sdtPr>
                      <w:alias w:val="Numeris"/>
                      <w:tag w:val="nr_35911fe6c0cc40f398c0c47cd19d2c1a"/>
                      <w:id w:val="1335959414"/>
                      <w:lock w:val="sdtLocked"/>
                    </w:sdtPr>
                    <w:sdtEndPr/>
                    <w:sdtContent>
                      <w:r>
                        <w:rPr>
                          <w:bCs/>
                          <w:lang w:eastAsia="lt-LT"/>
                        </w:rPr>
                        <w:t>29</w:t>
                      </w:r>
                    </w:sdtContent>
                  </w:sdt>
                  <w:r>
                    <w:rPr>
                      <w:bCs/>
                      <w:lang w:eastAsia="lt-LT"/>
                    </w:rPr>
                    <w:t>.</w:t>
                  </w:r>
                  <w:r>
                    <w:rPr>
                      <w:bCs/>
                      <w:lang w:eastAsia="lt-LT"/>
                    </w:rPr>
                    <w:tab/>
                  </w:r>
                  <w:r>
                    <w:t>Darbo su bendruomene paslauga, atsižvelgiant į bendruomenės situaciją, poreikius, stiprybes bei tikslus, gali apimti vieną ar kelias iš šių pagrindinių veiklų</w:t>
                  </w:r>
                  <w:r>
                    <w:rPr>
                      <w:bCs/>
                      <w:lang w:eastAsia="lt-LT"/>
                    </w:rPr>
                    <w:t xml:space="preserve">: </w:t>
                  </w:r>
                </w:p>
                <w:sdt>
                  <w:sdtPr>
                    <w:alias w:val="29.1 pp."/>
                    <w:tag w:val="part_9d8a9c31d3164c2eac743650dc97a2f3"/>
                    <w:id w:val="-505829404"/>
                    <w:lock w:val="sdtLocked"/>
                  </w:sdtPr>
                  <w:sdtEndPr/>
                  <w:sdtContent>
                    <w:p w14:paraId="74D30D0A" w14:textId="3D21E8F6" w:rsidR="0006597C" w:rsidRDefault="0040330F">
                      <w:pPr>
                        <w:spacing w:line="360" w:lineRule="atLeast"/>
                        <w:ind w:firstLine="720"/>
                        <w:jc w:val="both"/>
                        <w:rPr>
                          <w:bCs/>
                          <w:szCs w:val="24"/>
                          <w:lang w:eastAsia="lt-LT"/>
                        </w:rPr>
                      </w:pPr>
                      <w:sdt>
                        <w:sdtPr>
                          <w:alias w:val="Numeris"/>
                          <w:tag w:val="nr_9d8a9c31d3164c2eac743650dc97a2f3"/>
                          <w:id w:val="1141150104"/>
                          <w:lock w:val="sdtLocked"/>
                        </w:sdtPr>
                        <w:sdtEndPr/>
                        <w:sdtContent>
                          <w:r>
                            <w:rPr>
                              <w:bCs/>
                              <w:szCs w:val="24"/>
                              <w:lang w:eastAsia="lt-LT"/>
                            </w:rPr>
                            <w:t>29.1</w:t>
                          </w:r>
                        </w:sdtContent>
                      </w:sdt>
                      <w:r>
                        <w:rPr>
                          <w:bCs/>
                          <w:szCs w:val="24"/>
                          <w:lang w:eastAsia="lt-LT"/>
                        </w:rPr>
                        <w:t>.</w:t>
                      </w:r>
                      <w:r>
                        <w:rPr>
                          <w:bCs/>
                          <w:szCs w:val="24"/>
                          <w:lang w:eastAsia="lt-LT"/>
                        </w:rPr>
                        <w:tab/>
                      </w:r>
                      <w:r>
                        <w:rPr>
                          <w:bCs/>
                          <w:color w:val="000000"/>
                          <w:szCs w:val="24"/>
                          <w:lang w:eastAsia="lt-LT"/>
                        </w:rPr>
                        <w:t>bendruomenės situacijos (ryšių, gebėjimų, išteklių, stiprybių ir silpnybių) stebėseną ir grįžtamojo ryšio teikimo veiklą, kuri yra</w:t>
                      </w:r>
                      <w:r>
                        <w:rPr>
                          <w:bCs/>
                          <w:szCs w:val="24"/>
                          <w:lang w:eastAsia="lt-LT"/>
                        </w:rPr>
                        <w:t xml:space="preserve"> nuoseklus ir sistemingas bendruomenės socialinės aplinkos, tarpusavio ryšių, gyventojų gebėjimų, turimų išteklių bei kylančių socialinių problemų vertinimas, situacijos stebėseną, siekiant laiku nustatyti pokyčius, poreikius ir stiprybes (pvz., renkama ir analizuojama informacija apie bendruomenės aktyvumą, </w:t>
                      </w:r>
                      <w:r>
                        <w:rPr>
                          <w:bCs/>
                          <w:szCs w:val="24"/>
                        </w:rPr>
                        <w:t xml:space="preserve">esamus ir potencialius, formalius ir neformalius lyderius, </w:t>
                      </w:r>
                      <w:r>
                        <w:rPr>
                          <w:bCs/>
                          <w:szCs w:val="24"/>
                          <w:lang w:eastAsia="lt-LT"/>
                        </w:rPr>
                        <w:t>įsitraukimą</w:t>
                      </w:r>
                      <w:r>
                        <w:rPr>
                          <w:bCs/>
                          <w:szCs w:val="24"/>
                          <w:lang w:eastAsia="lt-LT"/>
                        </w:rPr>
                        <w:t xml:space="preserve"> į veiklas, užimtumo lygį, gyventojų turimus socialinius, organizacinius ir asmeninius gebėjimus, bendruomenėje prieinamus formalius ir neformalius išteklius (institucijas, organizacijas, erdves, iniciatyvas), bendruomenės integracijos į visuomenę lygmenį, socialinės rizikos veiksnius ir galimas problemas (socialinę atskirtį, izoliaciją, konfliktus ir pan.)) bei grįžtamojo ryšio apie </w:t>
                      </w:r>
                      <w:r>
                        <w:rPr>
                          <w:bCs/>
                          <w:szCs w:val="24"/>
                          <w:lang w:eastAsia="lt-LT"/>
                        </w:rPr>
                        <w:lastRenderedPageBreak/>
                        <w:t>bendruomenės situaciją teikimą bendruomenės nariams, vietos institucijoms ir organizacijoms ar kitiems suinteresuotiems subje</w:t>
                      </w:r>
                      <w:r>
                        <w:rPr>
                          <w:bCs/>
                          <w:szCs w:val="24"/>
                          <w:lang w:eastAsia="lt-LT"/>
                        </w:rPr>
                        <w:t>ktams;</w:t>
                      </w:r>
                    </w:p>
                  </w:sdtContent>
                </w:sdt>
                <w:sdt>
                  <w:sdtPr>
                    <w:alias w:val="29.2 pp."/>
                    <w:tag w:val="part_463ec12e069b44278cd3af96417c859d"/>
                    <w:id w:val="420768556"/>
                    <w:lock w:val="sdtLocked"/>
                  </w:sdtPr>
                  <w:sdtEndPr/>
                  <w:sdtContent>
                    <w:p w14:paraId="5FA83EFA" w14:textId="32E959AC" w:rsidR="0006597C" w:rsidRDefault="0040330F">
                      <w:pPr>
                        <w:spacing w:line="360" w:lineRule="atLeast"/>
                        <w:ind w:firstLine="720"/>
                        <w:jc w:val="both"/>
                        <w:rPr>
                          <w:bCs/>
                        </w:rPr>
                      </w:pPr>
                      <w:sdt>
                        <w:sdtPr>
                          <w:alias w:val="Numeris"/>
                          <w:tag w:val="nr_463ec12e069b44278cd3af96417c859d"/>
                          <w:id w:val="872428096"/>
                          <w:lock w:val="sdtLocked"/>
                        </w:sdtPr>
                        <w:sdtEndPr/>
                        <w:sdtContent>
                          <w:r>
                            <w:rPr>
                              <w:bCs/>
                            </w:rPr>
                            <w:t>29.2</w:t>
                          </w:r>
                        </w:sdtContent>
                      </w:sdt>
                      <w:r>
                        <w:rPr>
                          <w:bCs/>
                        </w:rPr>
                        <w:t>.</w:t>
                      </w:r>
                      <w:r>
                        <w:rPr>
                          <w:bCs/>
                        </w:rPr>
                        <w:tab/>
                        <w:t xml:space="preserve"> r</w:t>
                      </w:r>
                      <w:r>
                        <w:rPr>
                          <w:bCs/>
                          <w:color w:val="000000"/>
                        </w:rPr>
                        <w:t>yšių tarp įvairių asmenų grupių stiprinimą ir šių grupių telkimo veiklą, kuri yra</w:t>
                      </w:r>
                      <w:r>
                        <w:rPr>
                          <w:bCs/>
                        </w:rPr>
                        <w:t xml:space="preserve"> kryptinga veikla, skirta skirtingų bendruomenės grupių tarpusavio bendravimui, bendradarbiavimui ir tarpusavio supratimui skatinti (pvz., organizuojant bendrus susitikimus, diskusijas, forumus ir kitas bendravimą skatinančias veiklas, inicijuojant ir įgyvendinant bendras veiklas, įtraukiant skirtingas socialines, amžiaus ar interesų grupes, skatinant skirtingų grupių dialogą, mažinant stereotipus ir socialinę atskirtį, tar</w:t>
                      </w:r>
                      <w:r>
                        <w:rPr>
                          <w:bCs/>
                        </w:rPr>
                        <w:t>pininkaujat sprendžiant bendruomenėje kylančius nesutarimus ar konfliktus ir pan.);</w:t>
                      </w:r>
                    </w:p>
                  </w:sdtContent>
                </w:sdt>
                <w:sdt>
                  <w:sdtPr>
                    <w:alias w:val="29.3 pp."/>
                    <w:tag w:val="part_25efa24331e14ed8ac01fb32c346b1be"/>
                    <w:id w:val="-1814865982"/>
                    <w:lock w:val="sdtLocked"/>
                  </w:sdtPr>
                  <w:sdtEndPr/>
                  <w:sdtContent>
                    <w:p w14:paraId="5484F0E2" w14:textId="7F200157" w:rsidR="0006597C" w:rsidRDefault="0040330F">
                      <w:pPr>
                        <w:spacing w:line="360" w:lineRule="atLeast"/>
                        <w:ind w:firstLine="720"/>
                        <w:jc w:val="both"/>
                        <w:rPr>
                          <w:bCs/>
                        </w:rPr>
                      </w:pPr>
                      <w:sdt>
                        <w:sdtPr>
                          <w:alias w:val="Numeris"/>
                          <w:tag w:val="nr_25efa24331e14ed8ac01fb32c346b1be"/>
                          <w:id w:val="-743562406"/>
                          <w:lock w:val="sdtLocked"/>
                        </w:sdtPr>
                        <w:sdtEndPr/>
                        <w:sdtContent>
                          <w:r>
                            <w:rPr>
                              <w:bCs/>
                            </w:rPr>
                            <w:t>29.3</w:t>
                          </w:r>
                        </w:sdtContent>
                      </w:sdt>
                      <w:r>
                        <w:rPr>
                          <w:bCs/>
                        </w:rPr>
                        <w:t>.</w:t>
                      </w:r>
                      <w:r>
                        <w:rPr>
                          <w:bCs/>
                        </w:rPr>
                        <w:tab/>
                        <w:t xml:space="preserve"> </w:t>
                      </w:r>
                      <w:r>
                        <w:rPr>
                          <w:bCs/>
                          <w:color w:val="000000"/>
                        </w:rPr>
                        <w:t xml:space="preserve">asmenų gebėjimų veikti savarankiškai ir iniciatyviai </w:t>
                      </w:r>
                      <w:r>
                        <w:rPr>
                          <w:bCs/>
                          <w:color w:val="000000"/>
                          <w:szCs w:val="24"/>
                        </w:rPr>
                        <w:t>stiprinimo veiklą, kuri</w:t>
                      </w:r>
                      <w:r>
                        <w:rPr>
                          <w:bCs/>
                          <w:szCs w:val="24"/>
                        </w:rPr>
                        <w:t xml:space="preserve"> skirta potencialiems ir esamiems bendruomenės lyderiams nustatyti ir įgalinti, </w:t>
                      </w:r>
                      <w:r>
                        <w:rPr>
                          <w:bCs/>
                        </w:rPr>
                        <w:t>bendruomenės narių savarankiškumui, atsakomybei bei gebėjimui inicijuoti ir įgyvendinti veiklas didinti (pvz., motyvuojant gyventojus aktyviai dalyvauti bendruomenės gyvenime, skatinant savanorystę ir pilietinį aktyvumą, sudarant galimybes bendruomenės nariams įgyvendinti savo idėjas ir pan.);</w:t>
                      </w:r>
                    </w:p>
                  </w:sdtContent>
                </w:sdt>
                <w:sdt>
                  <w:sdtPr>
                    <w:alias w:val="29.4 pp."/>
                    <w:tag w:val="part_a8bb95be9230462b81f29b6a0881fb8b"/>
                    <w:id w:val="-4822352"/>
                    <w:lock w:val="sdtLocked"/>
                  </w:sdtPr>
                  <w:sdtEndPr/>
                  <w:sdtContent>
                    <w:p w14:paraId="0B19F5CE" w14:textId="20DA954D" w:rsidR="0006597C" w:rsidRDefault="0040330F">
                      <w:pPr>
                        <w:spacing w:line="360" w:lineRule="atLeast"/>
                        <w:ind w:firstLine="720"/>
                        <w:jc w:val="both"/>
                        <w:rPr>
                          <w:bCs/>
                        </w:rPr>
                      </w:pPr>
                      <w:sdt>
                        <w:sdtPr>
                          <w:alias w:val="Numeris"/>
                          <w:tag w:val="nr_a8bb95be9230462b81f29b6a0881fb8b"/>
                          <w:id w:val="-166559863"/>
                          <w:lock w:val="sdtLocked"/>
                        </w:sdtPr>
                        <w:sdtEndPr/>
                        <w:sdtContent>
                          <w:r>
                            <w:rPr>
                              <w:bCs/>
                            </w:rPr>
                            <w:t>29.4</w:t>
                          </w:r>
                        </w:sdtContent>
                      </w:sdt>
                      <w:r>
                        <w:rPr>
                          <w:bCs/>
                        </w:rPr>
                        <w:t>.</w:t>
                      </w:r>
                      <w:r>
                        <w:rPr>
                          <w:bCs/>
                        </w:rPr>
                        <w:tab/>
                      </w:r>
                      <w:r>
                        <w:rPr>
                          <w:bCs/>
                          <w:color w:val="000000"/>
                        </w:rPr>
                        <w:t xml:space="preserve"> bendruomenei reikalingų viešųjų erdvių paieška ir jų prieinamumo gerinimo veiklą, kuri</w:t>
                      </w:r>
                      <w:r>
                        <w:rPr>
                          <w:bCs/>
                        </w:rPr>
                        <w:t xml:space="preserve"> skirta užtikrinti, kad bendruomenė turėtų prieinamų, saugių ir tinkamų erdvių bendravimui ir veikloms (pvz., nustatant bendruomenės poreikius viešosioms erdvėms, analizuojant esamų erdvių prieinamumą ir tinkamumą, bendradarbiaujant su institucijomis dėl erdvių pritaikymo, skleidžiant informaciją apie galimybes naudotis erdvėmis ir pan.);</w:t>
                      </w:r>
                    </w:p>
                  </w:sdtContent>
                </w:sdt>
                <w:sdt>
                  <w:sdtPr>
                    <w:alias w:val="29.5 pp."/>
                    <w:tag w:val="part_e0b6f2aaaae54c7aa28d74f9f69226e8"/>
                    <w:id w:val="-1659368637"/>
                    <w:lock w:val="sdtLocked"/>
                  </w:sdtPr>
                  <w:sdtEndPr/>
                  <w:sdtContent>
                    <w:p w14:paraId="7DF7A24B" w14:textId="546560AA" w:rsidR="0006597C" w:rsidRDefault="0040330F">
                      <w:pPr>
                        <w:spacing w:line="360" w:lineRule="atLeast"/>
                        <w:ind w:firstLine="720"/>
                        <w:jc w:val="both"/>
                        <w:rPr>
                          <w:bCs/>
                          <w:lang w:eastAsia="lt-LT"/>
                        </w:rPr>
                      </w:pPr>
                      <w:sdt>
                        <w:sdtPr>
                          <w:alias w:val="Numeris"/>
                          <w:tag w:val="nr_e0b6f2aaaae54c7aa28d74f9f69226e8"/>
                          <w:id w:val="1109471144"/>
                          <w:lock w:val="sdtLocked"/>
                        </w:sdtPr>
                        <w:sdtEndPr/>
                        <w:sdtContent>
                          <w:r>
                            <w:rPr>
                              <w:bCs/>
                              <w:lang w:eastAsia="lt-LT"/>
                            </w:rPr>
                            <w:t>29.5</w:t>
                          </w:r>
                        </w:sdtContent>
                      </w:sdt>
                      <w:r>
                        <w:rPr>
                          <w:bCs/>
                          <w:lang w:eastAsia="lt-LT"/>
                        </w:rPr>
                        <w:t>.</w:t>
                      </w:r>
                      <w:r>
                        <w:rPr>
                          <w:bCs/>
                          <w:lang w:eastAsia="lt-LT"/>
                        </w:rPr>
                        <w:tab/>
                      </w:r>
                      <w:r>
                        <w:rPr>
                          <w:bCs/>
                        </w:rPr>
                        <w:t xml:space="preserve"> telkiančių </w:t>
                      </w:r>
                      <w:r>
                        <w:rPr>
                          <w:bCs/>
                          <w:color w:val="000000"/>
                        </w:rPr>
                        <w:t>ir įgalinančių bendruomeninių veiklų inicijavimo ir vykdymo veiklą, kuri</w:t>
                      </w:r>
                      <w:r>
                        <w:rPr>
                          <w:bCs/>
                        </w:rPr>
                        <w:t xml:space="preserve"> skirta bendruomeninėms iniciatyvoms, stiprinančioms bendruomeniškumą ir gyventojų įsitraukimą, organizuoti ir įgyvendinti (pvz., organizuojant renginius, akcijas, dirbtuves ir kitas bendruomenines veiklas, aktyvinant viešąsias erdves, įtraukiant bendruomenės narius į veiklų planavimą ir įgyvendinimą, skatinant partnerystes su vietos organizacijomis, užtikrinant veiklų prieinamumą įvairioms gyventojų grupėms);</w:t>
                      </w:r>
                    </w:p>
                  </w:sdtContent>
                </w:sdt>
                <w:sdt>
                  <w:sdtPr>
                    <w:alias w:val="29.6 pp."/>
                    <w:tag w:val="part_63176f15ffe841c6bef17e7816578d68"/>
                    <w:id w:val="1072168983"/>
                    <w:lock w:val="sdtLocked"/>
                  </w:sdtPr>
                  <w:sdtEndPr/>
                  <w:sdtContent>
                    <w:p w14:paraId="201A1BDF" w14:textId="4FD6E1BD" w:rsidR="0006597C" w:rsidRDefault="0040330F">
                      <w:pPr>
                        <w:spacing w:line="360" w:lineRule="atLeast"/>
                        <w:ind w:firstLine="720"/>
                        <w:jc w:val="both"/>
                        <w:rPr>
                          <w:bCs/>
                        </w:rPr>
                      </w:pPr>
                      <w:sdt>
                        <w:sdtPr>
                          <w:alias w:val="Numeris"/>
                          <w:tag w:val="nr_63176f15ffe841c6bef17e7816578d68"/>
                          <w:id w:val="1279372577"/>
                          <w:lock w:val="sdtLocked"/>
                        </w:sdtPr>
                        <w:sdtEndPr/>
                        <w:sdtContent>
                          <w:r>
                            <w:rPr>
                              <w:bCs/>
                            </w:rPr>
                            <w:t>29.6</w:t>
                          </w:r>
                        </w:sdtContent>
                      </w:sdt>
                      <w:r>
                        <w:rPr>
                          <w:bCs/>
                        </w:rPr>
                        <w:t>.</w:t>
                      </w:r>
                      <w:r>
                        <w:rPr>
                          <w:bCs/>
                        </w:rPr>
                        <w:tab/>
                        <w:t xml:space="preserve"> b</w:t>
                      </w:r>
                      <w:r>
                        <w:rPr>
                          <w:bCs/>
                          <w:color w:val="000000"/>
                        </w:rPr>
                        <w:t>endruomeninei veiklai būtinų gebėjimų (iniciatyvumo, bendravimo ir bendradarbiavimo, planavimo) stiprinimo veiklą, kuri</w:t>
                      </w:r>
                      <w:r>
                        <w:rPr>
                          <w:bCs/>
                        </w:rPr>
                        <w:t xml:space="preserve"> skirta bendruomenės narių kompetencijoms, reikalingoms aktyviam dalyvavimui bendruomenės gyvenime, ugdyti (pvz., o</w:t>
                      </w:r>
                      <w:r>
                        <w:rPr>
                          <w:bCs/>
                          <w:lang w:eastAsia="lt-LT"/>
                        </w:rPr>
                        <w:t>rganizuoja</w:t>
                      </w:r>
                      <w:r>
                        <w:rPr>
                          <w:bCs/>
                        </w:rPr>
                        <w:t>nt</w:t>
                      </w:r>
                      <w:r>
                        <w:rPr>
                          <w:bCs/>
                          <w:lang w:eastAsia="lt-LT"/>
                        </w:rPr>
                        <w:t xml:space="preserve"> mokymus, seminarus ir praktinius užsiėmimus</w:t>
                      </w:r>
                      <w:r>
                        <w:rPr>
                          <w:bCs/>
                        </w:rPr>
                        <w:t>, u</w:t>
                      </w:r>
                      <w:r>
                        <w:rPr>
                          <w:bCs/>
                          <w:lang w:eastAsia="lt-LT"/>
                        </w:rPr>
                        <w:t>gd</w:t>
                      </w:r>
                      <w:r>
                        <w:rPr>
                          <w:bCs/>
                        </w:rPr>
                        <w:t>ant</w:t>
                      </w:r>
                      <w:r>
                        <w:rPr>
                          <w:bCs/>
                          <w:lang w:eastAsia="lt-LT"/>
                        </w:rPr>
                        <w:t xml:space="preserve"> bendravimo, bendradarbiavimo, planavimo ir lyderystės gebėjimus</w:t>
                      </w:r>
                      <w:r>
                        <w:rPr>
                          <w:bCs/>
                        </w:rPr>
                        <w:t>, t</w:t>
                      </w:r>
                      <w:r>
                        <w:rPr>
                          <w:bCs/>
                          <w:lang w:eastAsia="lt-LT"/>
                        </w:rPr>
                        <w:t>eikia</w:t>
                      </w:r>
                      <w:r>
                        <w:rPr>
                          <w:bCs/>
                        </w:rPr>
                        <w:t>nt</w:t>
                      </w:r>
                      <w:r>
                        <w:rPr>
                          <w:bCs/>
                          <w:lang w:eastAsia="lt-LT"/>
                        </w:rPr>
                        <w:t xml:space="preserve"> individualias ir grupines konsultacijas</w:t>
                      </w:r>
                      <w:r>
                        <w:rPr>
                          <w:bCs/>
                        </w:rPr>
                        <w:t>, s</w:t>
                      </w:r>
                      <w:r>
                        <w:rPr>
                          <w:bCs/>
                          <w:lang w:eastAsia="lt-LT"/>
                        </w:rPr>
                        <w:t>katina</w:t>
                      </w:r>
                      <w:r>
                        <w:rPr>
                          <w:bCs/>
                        </w:rPr>
                        <w:t>nt</w:t>
                      </w:r>
                      <w:r>
                        <w:rPr>
                          <w:bCs/>
                          <w:lang w:eastAsia="lt-LT"/>
                        </w:rPr>
                        <w:t xml:space="preserve"> dalijimąsi patirtimi ir gerąja praktika);</w:t>
                      </w:r>
                    </w:p>
                  </w:sdtContent>
                </w:sdt>
                <w:sdt>
                  <w:sdtPr>
                    <w:alias w:val="29.7 pp."/>
                    <w:tag w:val="part_a9a72677068749278803df527f33659c"/>
                    <w:id w:val="-2052836185"/>
                    <w:lock w:val="sdtLocked"/>
                  </w:sdtPr>
                  <w:sdtEndPr/>
                  <w:sdtContent>
                    <w:p w14:paraId="24AC00F9" w14:textId="459BACD2" w:rsidR="0006597C" w:rsidRDefault="0040330F">
                      <w:pPr>
                        <w:spacing w:line="360" w:lineRule="atLeast"/>
                        <w:ind w:firstLine="720"/>
                        <w:jc w:val="both"/>
                        <w:rPr>
                          <w:bCs/>
                        </w:rPr>
                      </w:pPr>
                      <w:sdt>
                        <w:sdtPr>
                          <w:alias w:val="Numeris"/>
                          <w:tag w:val="nr_a9a72677068749278803df527f33659c"/>
                          <w:id w:val="-1189686218"/>
                          <w:lock w:val="sdtLocked"/>
                        </w:sdtPr>
                        <w:sdtEndPr/>
                        <w:sdtContent>
                          <w:r>
                            <w:rPr>
                              <w:bCs/>
                            </w:rPr>
                            <w:t>29.7</w:t>
                          </w:r>
                        </w:sdtContent>
                      </w:sdt>
                      <w:r>
                        <w:rPr>
                          <w:bCs/>
                        </w:rPr>
                        <w:t>.</w:t>
                      </w:r>
                      <w:r>
                        <w:rPr>
                          <w:bCs/>
                        </w:rPr>
                        <w:tab/>
                      </w:r>
                      <w:r>
                        <w:rPr>
                          <w:bCs/>
                          <w:lang w:eastAsia="lt-LT"/>
                        </w:rPr>
                        <w:t xml:space="preserve"> </w:t>
                      </w:r>
                      <w:r>
                        <w:rPr>
                          <w:bCs/>
                          <w:color w:val="000000"/>
                        </w:rPr>
                        <w:t>socialiai pažeidžiamų asmenų, šių asmenų grupių identifikavimo ir jų ryšio su bendruomene stiprinimo veiklą, kuri</w:t>
                      </w:r>
                      <w:r>
                        <w:rPr>
                          <w:bCs/>
                        </w:rPr>
                        <w:t xml:space="preserve"> skirta socialinę atskirtį patiriantiems asmenims ar grupėms nustatyti ir sąlygoms jų aktyvesniam dalyvavimui bendruomenės gyvenime sudaryti (pvz., nustatant socialiai pažeidžiamus asmenis ir grupes, bendradarbiaujant su institucijomis ir organizacijomis, skatinant šių asmenų įsitraukimo į bendruomenės veiklas, palydint asmenį ir jam teikiant pagalbą įsitraukimo procese ir pan.).</w:t>
                      </w:r>
                    </w:p>
                  </w:sdtContent>
                </w:sdt>
              </w:sdtContent>
            </w:sdt>
            <w:sdt>
              <w:sdtPr>
                <w:alias w:val="30 p."/>
                <w:tag w:val="part_cf2c151c02cc4c64bd6d4c6300f96aae"/>
                <w:id w:val="1279225261"/>
                <w:lock w:val="sdtLocked"/>
              </w:sdtPr>
              <w:sdtEndPr/>
              <w:sdtContent>
                <w:p w14:paraId="75AE0474" w14:textId="70B47D08" w:rsidR="0006597C" w:rsidRDefault="0040330F">
                  <w:pPr>
                    <w:spacing w:line="360" w:lineRule="atLeast"/>
                    <w:ind w:firstLine="720"/>
                    <w:jc w:val="both"/>
                    <w:rPr>
                      <w:bCs/>
                    </w:rPr>
                  </w:pPr>
                  <w:sdt>
                    <w:sdtPr>
                      <w:alias w:val="Numeris"/>
                      <w:tag w:val="nr_cf2c151c02cc4c64bd6d4c6300f96aae"/>
                      <w:id w:val="863943777"/>
                      <w:lock w:val="sdtLocked"/>
                    </w:sdtPr>
                    <w:sdtEndPr/>
                    <w:sdtContent>
                      <w:r>
                        <w:rPr>
                          <w:bCs/>
                        </w:rPr>
                        <w:t>30</w:t>
                      </w:r>
                    </w:sdtContent>
                  </w:sdt>
                  <w:r>
                    <w:rPr>
                      <w:bCs/>
                    </w:rPr>
                    <w:t xml:space="preserve">. Laukiami rezultatai gali būti trumpalaikiai (tiesioginio) poveikio (padidėjęs gyventojų dalyvavimas veiklose (dalyvių skaičius), užmegzti nauji socialiniai ryšiai, bendruomenės narių įsitraukimas ir pan.) ir ilgalaikio </w:t>
                  </w:r>
                  <w:r>
                    <w:rPr>
                      <w:bCs/>
                      <w:szCs w:val="24"/>
                    </w:rPr>
                    <w:t>poveikio</w:t>
                  </w:r>
                  <w:r>
                    <w:rPr>
                      <w:bCs/>
                    </w:rPr>
                    <w:t xml:space="preserve"> (sustiprėjusi bendruomenės </w:t>
                  </w:r>
                  <w:proofErr w:type="spellStart"/>
                  <w:r>
                    <w:rPr>
                      <w:bCs/>
                    </w:rPr>
                    <w:t>saviorganizacija</w:t>
                  </w:r>
                  <w:proofErr w:type="spellEnd"/>
                  <w:r>
                    <w:rPr>
                      <w:bCs/>
                    </w:rPr>
                    <w:t xml:space="preserve">, padidėjusi </w:t>
                  </w:r>
                  <w:r>
                    <w:rPr>
                      <w:bCs/>
                    </w:rPr>
                    <w:lastRenderedPageBreak/>
                    <w:t xml:space="preserve">socialinė </w:t>
                  </w:r>
                  <w:proofErr w:type="spellStart"/>
                  <w:r>
                    <w:rPr>
                      <w:bCs/>
                    </w:rPr>
                    <w:t>įtrauktis</w:t>
                  </w:r>
                  <w:proofErr w:type="spellEnd"/>
                  <w:r>
                    <w:rPr>
                      <w:bCs/>
                    </w:rPr>
                    <w:t xml:space="preserve"> ir sumažėjusi socialinės atskirties rizika, pagerėjusi gyvenimo kokybė bendruomenėje, atsiradusios tvarios iniciatyvos).</w:t>
                  </w:r>
                </w:p>
              </w:sdtContent>
            </w:sdt>
            <w:sdt>
              <w:sdtPr>
                <w:alias w:val="31 p."/>
                <w:tag w:val="part_8e852d0287a747a8b613437c5e0b6395"/>
                <w:id w:val="321092677"/>
                <w:lock w:val="sdtLocked"/>
              </w:sdtPr>
              <w:sdtEndPr/>
              <w:sdtContent>
                <w:p w14:paraId="2FEDD898" w14:textId="72C33BEE" w:rsidR="0006597C" w:rsidRDefault="0040330F">
                  <w:pPr>
                    <w:keepNext/>
                    <w:keepLines/>
                    <w:spacing w:line="360" w:lineRule="atLeast"/>
                    <w:ind w:firstLine="720"/>
                    <w:jc w:val="both"/>
                    <w:outlineLvl w:val="2"/>
                    <w:rPr>
                      <w:bCs/>
                      <w:szCs w:val="24"/>
                    </w:rPr>
                  </w:pPr>
                  <w:sdt>
                    <w:sdtPr>
                      <w:alias w:val="Numeris"/>
                      <w:tag w:val="nr_8e852d0287a747a8b613437c5e0b6395"/>
                      <w:id w:val="-712498038"/>
                      <w:lock w:val="sdtLocked"/>
                    </w:sdtPr>
                    <w:sdtEndPr/>
                    <w:sdtContent>
                      <w:r>
                        <w:rPr>
                          <w:bCs/>
                          <w:szCs w:val="24"/>
                        </w:rPr>
                        <w:t>31</w:t>
                      </w:r>
                    </w:sdtContent>
                  </w:sdt>
                  <w:r>
                    <w:rPr>
                      <w:bCs/>
                      <w:szCs w:val="24"/>
                    </w:rPr>
                    <w:t xml:space="preserve">. Socialinių paslaugų įstaigai rekomenduojama vidaus darbo organizavimo tvarkoje numatyti darbo su bendruomene paslaugos organizavimo ir teikimo fiksavimą, </w:t>
                  </w:r>
                  <w:r>
                    <w:rPr>
                      <w:szCs w:val="24"/>
                    </w:rPr>
                    <w:t>netvarkant perteklinių asmens duomenų</w:t>
                  </w:r>
                  <w:r>
                    <w:rPr>
                      <w:bCs/>
                      <w:szCs w:val="24"/>
                    </w:rPr>
                    <w:t xml:space="preserve"> (numatant vykdomą veiklą (data, vieta, pobūdis, dalyvių skaičius, rezultatai), bendruomenės narių įsitraukimą (dalyvių skaičius, nauji dalyviai, socialiai pažeidžiami asmenys, savanoriai), bendruomenės situacijos pokyčius (poreikiai, problemos, ištekliai, ryšių dinamika), bendradarbiavimą (partneriai, susitikimai, be</w:t>
                  </w:r>
                  <w:r>
                    <w:rPr>
                      <w:bCs/>
                      <w:szCs w:val="24"/>
                    </w:rPr>
                    <w:t>ndros iniciatyvos) ir kt.). Rekomenduojama rengti periodines veiklos ataskaitas, surinktus duomenis naudoti darbo su bendruomene paslaugai planuoti, veiksmingumui vertinti ir tobulinti. Darbo su bendruomene paslaugos kokybei bei atskaitomybei užtikrinti rekomenduojama atlikti šios paslaugos kokybės vertinimą, nustatant dalyvių skaičių ir įsitraukimo lygį, bendruomenės narių pasitenkinimą, sukurtų iniciatyvų skaičių ir tęstinumą, socialinių ryšių pokyčius, grįžtamojo ryšio analizę ir kt.</w:t>
                  </w:r>
                </w:p>
              </w:sdtContent>
            </w:sdt>
            <w:sdt>
              <w:sdtPr>
                <w:alias w:val="32 p."/>
                <w:tag w:val="part_9dcfc22d2a684ebb9eedb0cda134f7ae"/>
                <w:id w:val="-1021086506"/>
                <w:lock w:val="sdtLocked"/>
              </w:sdtPr>
              <w:sdtEndPr/>
              <w:sdtContent>
                <w:p w14:paraId="529AFBD6" w14:textId="36406A1B" w:rsidR="0006597C" w:rsidRDefault="0040330F">
                  <w:pPr>
                    <w:keepNext/>
                    <w:keepLines/>
                    <w:spacing w:line="360" w:lineRule="atLeast"/>
                    <w:ind w:firstLine="720"/>
                    <w:jc w:val="both"/>
                    <w:outlineLvl w:val="2"/>
                    <w:rPr>
                      <w:bCs/>
                      <w:szCs w:val="24"/>
                    </w:rPr>
                  </w:pPr>
                  <w:sdt>
                    <w:sdtPr>
                      <w:alias w:val="Numeris"/>
                      <w:tag w:val="nr_9dcfc22d2a684ebb9eedb0cda134f7ae"/>
                      <w:id w:val="-865594847"/>
                      <w:lock w:val="sdtLocked"/>
                    </w:sdtPr>
                    <w:sdtEndPr/>
                    <w:sdtContent>
                      <w:r>
                        <w:rPr>
                          <w:bCs/>
                          <w:szCs w:val="24"/>
                        </w:rPr>
                        <w:t>32</w:t>
                      </w:r>
                    </w:sdtContent>
                  </w:sdt>
                  <w:r>
                    <w:rPr>
                      <w:bCs/>
                      <w:szCs w:val="24"/>
                    </w:rPr>
                    <w:t xml:space="preserve">. Siekiant užtikrinti kompleksinį, koordinuotą ir į bendruomenės poreikius orientuotą darbo su bendruomene paslaugos teikimą, </w:t>
                  </w:r>
                  <w:r>
                    <w:rPr>
                      <w:bCs/>
                      <w:color w:val="000000"/>
                      <w:szCs w:val="24"/>
                    </w:rPr>
                    <w:t xml:space="preserve">ši </w:t>
                  </w:r>
                  <w:r>
                    <w:rPr>
                      <w:bCs/>
                      <w:szCs w:val="24"/>
                    </w:rPr>
                    <w:t xml:space="preserve">paslauga teikiama bendradarbiaujant su bendruomenėmis, seniūnijomis, </w:t>
                  </w:r>
                  <w:proofErr w:type="spellStart"/>
                  <w:r>
                    <w:rPr>
                      <w:bCs/>
                      <w:szCs w:val="24"/>
                    </w:rPr>
                    <w:t>seniūnaitijomis</w:t>
                  </w:r>
                  <w:proofErr w:type="spellEnd"/>
                  <w:r>
                    <w:rPr>
                      <w:bCs/>
                      <w:szCs w:val="24"/>
                    </w:rPr>
                    <w:t xml:space="preserve"> ir įvairiomis socialinio darbo įgyvendinimo srityse veikiančiomis institucijomis, įstaigomis ir organizacijomis, keičiantis informacija su partneriais apie bendruomenės situaciją, poreikius ir galimybes, organizuojant bendrus susitikimus, planuojant ir įgyvendinant bendras veiklas bei projektus.</w:t>
                  </w:r>
                </w:p>
                <w:p w14:paraId="28B285A0" w14:textId="77777777" w:rsidR="0006597C" w:rsidRDefault="0040330F">
                  <w:pPr>
                    <w:tabs>
                      <w:tab w:val="left" w:pos="1276"/>
                    </w:tabs>
                    <w:jc w:val="center"/>
                    <w:rPr>
                      <w:lang w:eastAsia="lt-LT"/>
                    </w:rPr>
                  </w:pPr>
                </w:p>
              </w:sdtContent>
            </w:sdt>
          </w:sdtContent>
        </w:sdt>
        <w:sdt>
          <w:sdtPr>
            <w:alias w:val="skyrius"/>
            <w:tag w:val="part_4356a11cb5f74c1fa114bf24e05e1787"/>
            <w:id w:val="396552733"/>
            <w:lock w:val="sdtLocked"/>
          </w:sdtPr>
          <w:sdtEndPr/>
          <w:sdtContent>
            <w:p w14:paraId="63BD0F75" w14:textId="0CCB89E3" w:rsidR="0006597C" w:rsidRDefault="0040330F">
              <w:pPr>
                <w:tabs>
                  <w:tab w:val="left" w:pos="1276"/>
                </w:tabs>
                <w:jc w:val="center"/>
                <w:rPr>
                  <w:b/>
                  <w:szCs w:val="24"/>
                  <w:lang w:eastAsia="lt-LT"/>
                </w:rPr>
              </w:pPr>
              <w:sdt>
                <w:sdtPr>
                  <w:alias w:val="Numeris"/>
                  <w:tag w:val="nr_4356a11cb5f74c1fa114bf24e05e1787"/>
                  <w:id w:val="1669604533"/>
                  <w:lock w:val="sdtLocked"/>
                </w:sdtPr>
                <w:sdtEndPr/>
                <w:sdtContent>
                  <w:r>
                    <w:rPr>
                      <w:b/>
                      <w:szCs w:val="24"/>
                      <w:lang w:eastAsia="lt-LT"/>
                    </w:rPr>
                    <w:t>VI</w:t>
                  </w:r>
                </w:sdtContent>
              </w:sdt>
              <w:r>
                <w:rPr>
                  <w:b/>
                  <w:szCs w:val="24"/>
                  <w:lang w:eastAsia="lt-LT"/>
                </w:rPr>
                <w:t xml:space="preserve"> SKYRIUS</w:t>
              </w:r>
            </w:p>
            <w:p w14:paraId="6706EE84" w14:textId="77777777" w:rsidR="0006597C" w:rsidRDefault="0040330F">
              <w:pPr>
                <w:tabs>
                  <w:tab w:val="left" w:pos="1276"/>
                </w:tabs>
                <w:ind w:firstLine="851"/>
                <w:jc w:val="center"/>
                <w:rPr>
                  <w:b/>
                  <w:szCs w:val="24"/>
                  <w:lang w:eastAsia="lt-LT"/>
                </w:rPr>
              </w:pPr>
              <w:sdt>
                <w:sdtPr>
                  <w:alias w:val="Pavadinimas"/>
                  <w:tag w:val="title_4356a11cb5f74c1fa114bf24e05e1787"/>
                  <w:id w:val="-1844696767"/>
                  <w:lock w:val="sdtLocked"/>
                </w:sdtPr>
                <w:sdtEndPr/>
                <w:sdtContent>
                  <w:r>
                    <w:rPr>
                      <w:b/>
                      <w:szCs w:val="24"/>
                      <w:lang w:eastAsia="lt-LT"/>
                    </w:rPr>
                    <w:t>KOMPLEKSINĖS PASLAUGOS ŠEIMAI IR JŲ TEIKIMO ATVEJAI</w:t>
                  </w:r>
                </w:sdtContent>
              </w:sdt>
            </w:p>
            <w:p w14:paraId="0FF93731" w14:textId="77777777" w:rsidR="0006597C" w:rsidRDefault="0006597C">
              <w:pPr>
                <w:tabs>
                  <w:tab w:val="left" w:pos="1276"/>
                </w:tabs>
                <w:ind w:firstLine="851"/>
                <w:jc w:val="center"/>
                <w:rPr>
                  <w:bCs/>
                  <w:szCs w:val="24"/>
                  <w:lang w:eastAsia="lt-LT"/>
                </w:rPr>
              </w:pPr>
            </w:p>
            <w:sdt>
              <w:sdtPr>
                <w:alias w:val="33 p."/>
                <w:tag w:val="part_bea9c344efc24ca2a5d0070fe820de50"/>
                <w:id w:val="-1669791887"/>
                <w:lock w:val="sdtLocked"/>
              </w:sdtPr>
              <w:sdtEndPr/>
              <w:sdtContent>
                <w:p w14:paraId="66C7023A" w14:textId="3CBF7CAE" w:rsidR="0006597C" w:rsidRDefault="0040330F">
                  <w:pPr>
                    <w:spacing w:line="360" w:lineRule="atLeast"/>
                    <w:ind w:firstLine="720"/>
                    <w:jc w:val="both"/>
                    <w:textAlignment w:val="baseline"/>
                    <w:rPr>
                      <w:szCs w:val="24"/>
                      <w:shd w:val="clear" w:color="auto" w:fill="FFFFFF"/>
                      <w:lang w:eastAsia="lt-LT"/>
                    </w:rPr>
                  </w:pPr>
                  <w:sdt>
                    <w:sdtPr>
                      <w:alias w:val="Numeris"/>
                      <w:tag w:val="nr_bea9c344efc24ca2a5d0070fe820de50"/>
                      <w:id w:val="-553238259"/>
                      <w:lock w:val="sdtLocked"/>
                    </w:sdtPr>
                    <w:sdtEndPr/>
                    <w:sdtContent>
                      <w:r>
                        <w:rPr>
                          <w:szCs w:val="24"/>
                          <w:lang w:eastAsia="lt-LT"/>
                        </w:rPr>
                        <w:t>33</w:t>
                      </w:r>
                    </w:sdtContent>
                  </w:sdt>
                  <w:r>
                    <w:rPr>
                      <w:szCs w:val="24"/>
                      <w:lang w:eastAsia="lt-LT"/>
                    </w:rPr>
                    <w:t>. Kompleksinės paslaugos šeimai – tai prevencinės socialinės paslaugos, apibrėžtos Socialinių paslaugų kataloge:</w:t>
                  </w:r>
                </w:p>
                <w:sdt>
                  <w:sdtPr>
                    <w:alias w:val="33.1 pp."/>
                    <w:tag w:val="part_0ed3bde5ef1c4a688ec2ac7c941d3682"/>
                    <w:id w:val="1117414901"/>
                    <w:lock w:val="sdtLocked"/>
                  </w:sdtPr>
                  <w:sdtEndPr/>
                  <w:sdtContent>
                    <w:p w14:paraId="7BAD6A72" w14:textId="0B82B4CC" w:rsidR="0006597C" w:rsidRDefault="0040330F">
                      <w:pPr>
                        <w:spacing w:line="360" w:lineRule="atLeast"/>
                        <w:ind w:firstLine="720"/>
                        <w:jc w:val="both"/>
                        <w:textAlignment w:val="baseline"/>
                        <w:rPr>
                          <w:szCs w:val="24"/>
                          <w:shd w:val="clear" w:color="auto" w:fill="FFFFFF"/>
                          <w:lang w:eastAsia="lt-LT"/>
                        </w:rPr>
                      </w:pPr>
                      <w:sdt>
                        <w:sdtPr>
                          <w:alias w:val="Numeris"/>
                          <w:tag w:val="nr_0ed3bde5ef1c4a688ec2ac7c941d3682"/>
                          <w:id w:val="-510145184"/>
                          <w:lock w:val="sdtLocked"/>
                        </w:sdtPr>
                        <w:sdtEndPr/>
                        <w:sdtContent>
                          <w:r>
                            <w:rPr>
                              <w:szCs w:val="24"/>
                              <w:shd w:val="clear" w:color="auto" w:fill="FFFFFF"/>
                              <w:lang w:eastAsia="lt-LT"/>
                            </w:rPr>
                            <w:t>33.1</w:t>
                          </w:r>
                        </w:sdtContent>
                      </w:sdt>
                      <w:r>
                        <w:rPr>
                          <w:szCs w:val="24"/>
                          <w:shd w:val="clear" w:color="auto" w:fill="FFFFFF"/>
                          <w:lang w:eastAsia="lt-LT"/>
                        </w:rPr>
                        <w:t xml:space="preserve">. </w:t>
                      </w:r>
                      <w:r>
                        <w:rPr>
                          <w:color w:val="000000"/>
                          <w:szCs w:val="24"/>
                          <w:shd w:val="clear" w:color="auto" w:fill="FFFFFF"/>
                          <w:lang w:eastAsia="lt-LT"/>
                        </w:rPr>
                        <w:t>individualios ir (ar) grupinės konsultacijos – paslaugos, teikiamos asmenims (šeimoms), kurie (-</w:t>
                      </w:r>
                      <w:proofErr w:type="spellStart"/>
                      <w:r>
                        <w:rPr>
                          <w:color w:val="000000"/>
                          <w:szCs w:val="24"/>
                          <w:shd w:val="clear" w:color="auto" w:fill="FFFFFF"/>
                          <w:lang w:eastAsia="lt-LT"/>
                        </w:rPr>
                        <w:t>ios</w:t>
                      </w:r>
                      <w:proofErr w:type="spellEnd"/>
                      <w:r>
                        <w:rPr>
                          <w:color w:val="000000"/>
                          <w:szCs w:val="24"/>
                          <w:shd w:val="clear" w:color="auto" w:fill="FFFFFF"/>
                          <w:lang w:eastAsia="lt-LT"/>
                        </w:rPr>
                        <w:t>) susiduria su sunkumais dėl įvairių socialinių veiksnių ir kuriems (-</w:t>
                      </w:r>
                      <w:proofErr w:type="spellStart"/>
                      <w:r>
                        <w:rPr>
                          <w:color w:val="000000"/>
                          <w:szCs w:val="24"/>
                          <w:shd w:val="clear" w:color="auto" w:fill="FFFFFF"/>
                          <w:lang w:eastAsia="lt-LT"/>
                        </w:rPr>
                        <w:t>ioms</w:t>
                      </w:r>
                      <w:proofErr w:type="spellEnd"/>
                      <w:r>
                        <w:rPr>
                          <w:color w:val="000000"/>
                          <w:szCs w:val="24"/>
                          <w:shd w:val="clear" w:color="auto" w:fill="FFFFFF"/>
                          <w:lang w:eastAsia="lt-LT"/>
                        </w:rPr>
                        <w:t>) gresia išgyventi gilią krizę, patirti sunkių traumuojančių emocinių išgyvenimų, siekiant juos sumažinti, pvz., susiduriantiems su vaiko elgesio sunkumais, tarpusavio santykių problemomis, besilaukiančioms, pagimdžiusioms kūdikį moterims ir jų artimiesiems, asmenims, išgyvenantiems žemos savivertės jausmą, vienišumo jausmą, įvairias b</w:t>
                      </w:r>
                      <w:r>
                        <w:rPr>
                          <w:color w:val="000000"/>
                          <w:szCs w:val="24"/>
                          <w:shd w:val="clear" w:color="auto" w:fill="FFFFFF"/>
                          <w:lang w:eastAsia="lt-LT"/>
                        </w:rPr>
                        <w:t>aimes, patiriantiems patyčių, kitus socialinės rizikos veiksnius. Konsultacijų tikslas – padėti asmeniui (šeimai) išspręsti problemas, kurių jis (ji) negali išspręsti be specialisto pagalbos, atpažinti ir pakeisti neveiksmingus elgesio modelius, ugdyti įgūdžius, padedančius įveikti sunkumus ir kylančius iššūkius, įsisąmoninti vidinius psichologinius trikdžius, sustiprinti savivertę, gebėjimus atpažinti savo poreikius;</w:t>
                      </w:r>
                    </w:p>
                  </w:sdtContent>
                </w:sdt>
                <w:sdt>
                  <w:sdtPr>
                    <w:alias w:val="33.2 pp."/>
                    <w:tag w:val="part_06b2f889ad774233b2b926175088492f"/>
                    <w:id w:val="1314914620"/>
                    <w:lock w:val="sdtLocked"/>
                  </w:sdtPr>
                  <w:sdtEndPr/>
                  <w:sdtContent>
                    <w:p w14:paraId="46D98F86" w14:textId="53793994" w:rsidR="0006597C" w:rsidRDefault="0040330F">
                      <w:pPr>
                        <w:spacing w:line="360" w:lineRule="atLeast"/>
                        <w:ind w:firstLine="720"/>
                        <w:jc w:val="both"/>
                        <w:textAlignment w:val="baseline"/>
                        <w:rPr>
                          <w:szCs w:val="24"/>
                          <w:shd w:val="clear" w:color="auto" w:fill="FFFFFF"/>
                          <w:lang w:eastAsia="lt-LT"/>
                        </w:rPr>
                      </w:pPr>
                      <w:sdt>
                        <w:sdtPr>
                          <w:alias w:val="Numeris"/>
                          <w:tag w:val="nr_06b2f889ad774233b2b926175088492f"/>
                          <w:id w:val="-1313946246"/>
                          <w:lock w:val="sdtLocked"/>
                        </w:sdtPr>
                        <w:sdtEndPr/>
                        <w:sdtContent>
                          <w:r>
                            <w:rPr>
                              <w:szCs w:val="24"/>
                              <w:shd w:val="clear" w:color="auto" w:fill="FFFFFF"/>
                              <w:lang w:eastAsia="lt-LT"/>
                            </w:rPr>
                            <w:t>33.2</w:t>
                          </w:r>
                        </w:sdtContent>
                      </w:sdt>
                      <w:r>
                        <w:rPr>
                          <w:szCs w:val="24"/>
                          <w:shd w:val="clear" w:color="auto" w:fill="FFFFFF"/>
                          <w:lang w:eastAsia="lt-LT"/>
                        </w:rPr>
                        <w:t>. savitarpio pagalbos grupės – paslaugos, skirtos asmenims, kuriuos vienija panaši išgyvenimų patirtis ir patiriami sunkumai, kuriais dalindamiesi ir kuriuos analizuodami asmenys palaiko vienas kitą, keičia požiūrį, įgyja problemų sprendimo įgūdžių, pvz., skyrybas išgyvenantiems, negalią turinčiojo artimiesiems, artimąjį slaugantiems asmenims, tėvams, auginantiems vaikus, turinčius raidos, elgesio sutrikimų, asmenims, susiduriantiems su priklausomybėmis šeimoje, ir kt.;</w:t>
                      </w:r>
                    </w:p>
                  </w:sdtContent>
                </w:sdt>
                <w:sdt>
                  <w:sdtPr>
                    <w:alias w:val="33.3 pp."/>
                    <w:tag w:val="part_96e710d35cd44fe3852cb1d623fd62c7"/>
                    <w:id w:val="-1498262752"/>
                    <w:lock w:val="sdtLocked"/>
                  </w:sdtPr>
                  <w:sdtEndPr/>
                  <w:sdtContent>
                    <w:p w14:paraId="2363E81D" w14:textId="305EBDE4" w:rsidR="0006597C" w:rsidRDefault="0040330F">
                      <w:pPr>
                        <w:spacing w:line="360" w:lineRule="atLeast"/>
                        <w:ind w:firstLine="720"/>
                        <w:jc w:val="both"/>
                        <w:textAlignment w:val="baseline"/>
                        <w:rPr>
                          <w:szCs w:val="24"/>
                          <w:shd w:val="clear" w:color="auto" w:fill="FFFFFF"/>
                          <w:lang w:eastAsia="lt-LT"/>
                        </w:rPr>
                      </w:pPr>
                      <w:sdt>
                        <w:sdtPr>
                          <w:alias w:val="Numeris"/>
                          <w:tag w:val="nr_96e710d35cd44fe3852cb1d623fd62c7"/>
                          <w:id w:val="-1694221796"/>
                          <w:lock w:val="sdtLocked"/>
                        </w:sdtPr>
                        <w:sdtEndPr/>
                        <w:sdtContent>
                          <w:r>
                            <w:rPr>
                              <w:szCs w:val="24"/>
                              <w:shd w:val="clear" w:color="auto" w:fill="FFFFFF"/>
                              <w:lang w:eastAsia="lt-LT"/>
                            </w:rPr>
                            <w:t>33.3</w:t>
                          </w:r>
                        </w:sdtContent>
                      </w:sdt>
                      <w:r>
                        <w:rPr>
                          <w:szCs w:val="24"/>
                          <w:shd w:val="clear" w:color="auto" w:fill="FFFFFF"/>
                          <w:lang w:eastAsia="lt-LT"/>
                        </w:rPr>
                        <w:t xml:space="preserve">. </w:t>
                      </w:r>
                      <w:r>
                        <w:rPr>
                          <w:szCs w:val="24"/>
                        </w:rPr>
                        <w:t>socialinių įgūdžių ugdymo grupių vaikams ir paaugliams organizavimas ir užsiėmimų vedimas</w:t>
                      </w:r>
                      <w:r>
                        <w:rPr>
                          <w:szCs w:val="24"/>
                          <w:shd w:val="clear" w:color="auto" w:fill="FFFFFF"/>
                          <w:lang w:eastAsia="lt-LT"/>
                        </w:rPr>
                        <w:t xml:space="preserve"> – struktūruoti vaikams ir (ar) paaugliams organizuojami užsiėmimai, kurių metu įgyjama reikalingų socialinių įgūdžių, stiprinami gebėjimai savarankiškai spręsti iškilusias problemas, atpažinti emocijas, spręsti konfliktus, valdyti impulsus ir pan., pvz., konfliktų sprendimo įgūdžių, jausmų atpažinimo ir valdymo, priklausomybių prevencijos mokymai, užsiėmimai patiriantiems tėvų skyrybų krizę, jausmų (emocijų) atpažini</w:t>
                      </w:r>
                      <w:r>
                        <w:rPr>
                          <w:szCs w:val="24"/>
                          <w:shd w:val="clear" w:color="auto" w:fill="FFFFFF"/>
                          <w:lang w:eastAsia="lt-LT"/>
                        </w:rPr>
                        <w:t>mo ir valdymo mokymai ir kt.;</w:t>
                      </w:r>
                    </w:p>
                  </w:sdtContent>
                </w:sdt>
                <w:sdt>
                  <w:sdtPr>
                    <w:alias w:val="33.4 pp."/>
                    <w:tag w:val="part_cbb3d30cbee4410a8d2a86f70030159f"/>
                    <w:id w:val="1016962506"/>
                    <w:lock w:val="sdtLocked"/>
                  </w:sdtPr>
                  <w:sdtEndPr/>
                  <w:sdtContent>
                    <w:p w14:paraId="4ACC719B" w14:textId="3C57FEE4" w:rsidR="0006597C" w:rsidRDefault="0040330F">
                      <w:pPr>
                        <w:spacing w:line="360" w:lineRule="atLeast"/>
                        <w:ind w:firstLine="720"/>
                        <w:jc w:val="both"/>
                        <w:textAlignment w:val="baseline"/>
                        <w:rPr>
                          <w:szCs w:val="24"/>
                        </w:rPr>
                      </w:pPr>
                      <w:sdt>
                        <w:sdtPr>
                          <w:alias w:val="Numeris"/>
                          <w:tag w:val="nr_cbb3d30cbee4410a8d2a86f70030159f"/>
                          <w:id w:val="947892123"/>
                          <w:lock w:val="sdtLocked"/>
                        </w:sdtPr>
                        <w:sdtEndPr/>
                        <w:sdtContent>
                          <w:r>
                            <w:rPr>
                              <w:szCs w:val="24"/>
                              <w:shd w:val="clear" w:color="auto" w:fill="FFFFFF"/>
                              <w:lang w:eastAsia="lt-LT"/>
                            </w:rPr>
                            <w:t>33.4</w:t>
                          </w:r>
                        </w:sdtContent>
                      </w:sdt>
                      <w:r>
                        <w:rPr>
                          <w:szCs w:val="24"/>
                          <w:shd w:val="clear" w:color="auto" w:fill="FFFFFF"/>
                          <w:lang w:eastAsia="lt-LT"/>
                        </w:rPr>
                        <w:t xml:space="preserve">. </w:t>
                      </w:r>
                      <w:r>
                        <w:rPr>
                          <w:szCs w:val="24"/>
                        </w:rPr>
                        <w:t>tėvystės mokymų organizavimas ir teikimas – mokymai bei paskaitos, organizuojami tėvams (įtėviams, globėjams, rūpintojams ar kitiems vaikus auginantiems asmenims), kurie siekia įgyti naujų žinių, tobulinti tėvystės įgūdžius ar kuriems trūksta žinių apie vaiko elgesį, vaikų raidos etapų ypatumus. Mokymuose gali būti derinamos teorinės ir praktinės užduotys, skatinama diskutuoti, dalytis patirtimi, aptarti realias situacijas ir kt.;</w:t>
                      </w:r>
                    </w:p>
                  </w:sdtContent>
                </w:sdt>
                <w:sdt>
                  <w:sdtPr>
                    <w:alias w:val="33.5 pp."/>
                    <w:tag w:val="part_922d8a4997aa447e9686eda3d1288b5a"/>
                    <w:id w:val="2110085062"/>
                    <w:lock w:val="sdtLocked"/>
                  </w:sdtPr>
                  <w:sdtEndPr/>
                  <w:sdtContent>
                    <w:p w14:paraId="202F35AE" w14:textId="08EEA27C" w:rsidR="0006597C" w:rsidRDefault="0040330F">
                      <w:pPr>
                        <w:spacing w:line="360" w:lineRule="atLeast"/>
                        <w:ind w:firstLine="720"/>
                        <w:jc w:val="both"/>
                        <w:textAlignment w:val="baseline"/>
                        <w:rPr>
                          <w:szCs w:val="24"/>
                        </w:rPr>
                      </w:pPr>
                      <w:sdt>
                        <w:sdtPr>
                          <w:alias w:val="Numeris"/>
                          <w:tag w:val="nr_922d8a4997aa447e9686eda3d1288b5a"/>
                          <w:id w:val="-1061174620"/>
                          <w:lock w:val="sdtLocked"/>
                        </w:sdtPr>
                        <w:sdtEndPr/>
                        <w:sdtContent>
                          <w:r>
                            <w:rPr>
                              <w:szCs w:val="24"/>
                            </w:rPr>
                            <w:t>33.5</w:t>
                          </w:r>
                        </w:sdtContent>
                      </w:sdt>
                      <w:r>
                        <w:rPr>
                          <w:szCs w:val="24"/>
                        </w:rPr>
                        <w:t xml:space="preserve">. šeimos mediacija – neteisminė </w:t>
                      </w:r>
                      <w:r>
                        <w:rPr>
                          <w:color w:val="000000"/>
                          <w:szCs w:val="24"/>
                          <w:shd w:val="clear" w:color="auto" w:fill="FFFFFF"/>
                        </w:rPr>
                        <w:t>civilinių ginčų taikinamojo tarpininkavimo</w:t>
                      </w:r>
                      <w:r>
                        <w:rPr>
                          <w:szCs w:val="24"/>
                        </w:rPr>
                        <w:t xml:space="preserve"> paslauga, skirta padėti šalims neteisminio ginčo atveju, išgryninti tarpusavio santykių konfliktus, skirtingus interesus, poreikius, rasti bendrų sąlyčio taškų, kurie padėtų spręsti konfliktinius santykius; </w:t>
                      </w:r>
                    </w:p>
                  </w:sdtContent>
                </w:sdt>
                <w:sdt>
                  <w:sdtPr>
                    <w:alias w:val="33.6 pp."/>
                    <w:tag w:val="part_b6a598e4e3e248e5859b1de5c9417a16"/>
                    <w:id w:val="-1078120923"/>
                    <w:lock w:val="sdtLocked"/>
                  </w:sdtPr>
                  <w:sdtEndPr/>
                  <w:sdtContent>
                    <w:p w14:paraId="20ADB784" w14:textId="3CC0E1C1" w:rsidR="0006597C" w:rsidRDefault="0040330F">
                      <w:pPr>
                        <w:spacing w:line="360" w:lineRule="atLeast"/>
                        <w:ind w:firstLine="720"/>
                        <w:jc w:val="both"/>
                        <w:textAlignment w:val="baseline"/>
                      </w:pPr>
                      <w:sdt>
                        <w:sdtPr>
                          <w:alias w:val="Numeris"/>
                          <w:tag w:val="nr_b6a598e4e3e248e5859b1de5c9417a16"/>
                          <w:id w:val="-1939822510"/>
                          <w:lock w:val="sdtLocked"/>
                        </w:sdtPr>
                        <w:sdtEndPr/>
                        <w:sdtContent>
                          <w:r>
                            <w:rPr>
                              <w:color w:val="000000"/>
                            </w:rPr>
                            <w:t>33.6</w:t>
                          </w:r>
                        </w:sdtContent>
                      </w:sdt>
                      <w:r>
                        <w:rPr>
                          <w:color w:val="000000"/>
                        </w:rPr>
                        <w:t>. šeimos konsultavimas asmens (šeimos) namuose – paslauga, skirta asmeniui (šeimai), kuriam (-</w:t>
                      </w:r>
                      <w:proofErr w:type="spellStart"/>
                      <w:r>
                        <w:rPr>
                          <w:color w:val="000000"/>
                        </w:rPr>
                        <w:t>iai</w:t>
                      </w:r>
                      <w:proofErr w:type="spellEnd"/>
                      <w:r>
                        <w:rPr>
                          <w:color w:val="000000"/>
                        </w:rPr>
                        <w:t xml:space="preserve">) dėl patiriamų emocinių, psichologinių ar socialinių sunkumų sudėtinga atvykti į paslaugos teikimo vietą. Šia paslauga siekiama suteikti asmeniui (šeimai) emocinę (psichologinę) pagalbą jo (jos) gyvenamoje aplinkoje, stengiantis pastebėti jo (jos) patiriamus iššūkius, užkirsti kelią didesnių problemų ar jų pasekmių atsiradimui ir </w:t>
                      </w:r>
                      <w:r>
                        <w:t>stiprinti asmens gebėjimą spręsti kylančius sunkumus</w:t>
                      </w:r>
                      <w:r>
                        <w:rPr>
                          <w:color w:val="000000"/>
                        </w:rPr>
                        <w:t>;</w:t>
                      </w:r>
                      <w:r>
                        <w:t xml:space="preserve"> </w:t>
                      </w:r>
                    </w:p>
                  </w:sdtContent>
                </w:sdt>
                <w:sdt>
                  <w:sdtPr>
                    <w:alias w:val="33.7 pp."/>
                    <w:tag w:val="part_e2e6ccd715554948b1a7b8e6ddab5128"/>
                    <w:id w:val="1518354003"/>
                    <w:lock w:val="sdtLocked"/>
                  </w:sdtPr>
                  <w:sdtEndPr/>
                  <w:sdtContent>
                    <w:p w14:paraId="6705F7C0" w14:textId="21E671F0" w:rsidR="0006597C" w:rsidRDefault="0040330F">
                      <w:pPr>
                        <w:spacing w:line="360" w:lineRule="atLeast"/>
                        <w:ind w:firstLine="720"/>
                        <w:jc w:val="both"/>
                        <w:textAlignment w:val="baseline"/>
                        <w:rPr>
                          <w:szCs w:val="24"/>
                        </w:rPr>
                      </w:pPr>
                      <w:sdt>
                        <w:sdtPr>
                          <w:alias w:val="Numeris"/>
                          <w:tag w:val="nr_e2e6ccd715554948b1a7b8e6ddab5128"/>
                          <w:id w:val="-2010048283"/>
                          <w:lock w:val="sdtLocked"/>
                        </w:sdtPr>
                        <w:sdtEndPr/>
                        <w:sdtContent>
                          <w:r>
                            <w:rPr>
                              <w:szCs w:val="24"/>
                            </w:rPr>
                            <w:t>33.7</w:t>
                          </w:r>
                        </w:sdtContent>
                      </w:sdt>
                      <w:r>
                        <w:rPr>
                          <w:szCs w:val="24"/>
                        </w:rPr>
                        <w:t>. pavėžėjimo paslauga – paslauga, organizuojama ir teikiama paslaugos gavėjui, kuris n</w:t>
                      </w:r>
                      <w:r>
                        <w:rPr>
                          <w:color w:val="000000"/>
                          <w:szCs w:val="24"/>
                          <w:shd w:val="clear" w:color="auto" w:fill="FFFFFF"/>
                          <w:lang w:eastAsia="lt-LT"/>
                        </w:rPr>
                        <w:t>eturi galimybių naudotis viešuoju transportu ar asmeniniu transportu, siekiant, kad paslaugos gavėjas laiku atvyktų į kompleksinių paslaugų šeimai teikimo vietą ir (ar) parvyktų atgal;</w:t>
                      </w:r>
                    </w:p>
                  </w:sdtContent>
                </w:sdt>
                <w:sdt>
                  <w:sdtPr>
                    <w:alias w:val="33.8 pp."/>
                    <w:tag w:val="part_355c20036da2466da5b2ed9b068b259d"/>
                    <w:id w:val="-1794520617"/>
                    <w:lock w:val="sdtLocked"/>
                  </w:sdtPr>
                  <w:sdtEndPr/>
                  <w:sdtContent>
                    <w:p w14:paraId="6AFE68E6" w14:textId="15FEED03" w:rsidR="0006597C" w:rsidRDefault="0040330F">
                      <w:pPr>
                        <w:spacing w:line="360" w:lineRule="atLeast"/>
                        <w:ind w:firstLine="720"/>
                        <w:jc w:val="both"/>
                        <w:textAlignment w:val="baseline"/>
                        <w:rPr>
                          <w:color w:val="000000"/>
                          <w:szCs w:val="24"/>
                          <w:shd w:val="clear" w:color="auto" w:fill="FFFFFF"/>
                          <w:lang w:eastAsia="lt-LT"/>
                        </w:rPr>
                      </w:pPr>
                      <w:sdt>
                        <w:sdtPr>
                          <w:alias w:val="Numeris"/>
                          <w:tag w:val="nr_355c20036da2466da5b2ed9b068b259d"/>
                          <w:id w:val="1148703265"/>
                          <w:lock w:val="sdtLocked"/>
                        </w:sdtPr>
                        <w:sdtEndPr/>
                        <w:sdtContent>
                          <w:r>
                            <w:rPr>
                              <w:szCs w:val="24"/>
                            </w:rPr>
                            <w:t>33.8</w:t>
                          </w:r>
                        </w:sdtContent>
                      </w:sdt>
                      <w:r>
                        <w:rPr>
                          <w:szCs w:val="24"/>
                        </w:rPr>
                        <w:t xml:space="preserve">. vaikų priežiūros paslauga – paslauga, </w:t>
                      </w:r>
                      <w:r>
                        <w:rPr>
                          <w:color w:val="000000"/>
                          <w:szCs w:val="24"/>
                          <w:shd w:val="clear" w:color="auto" w:fill="FFFFFF"/>
                          <w:lang w:eastAsia="lt-LT"/>
                        </w:rPr>
                        <w:t>teikiama tėvams (įtėviams, globėjams), kuriems tuo pačiu metu teikiamos kitos kompleksinės paslaugos šeimai. Šios paslaugos teikimo trukmė – ne ilgiau kaip 4 valandos per dieną.</w:t>
                      </w:r>
                    </w:p>
                  </w:sdtContent>
                </w:sdt>
              </w:sdtContent>
            </w:sdt>
            <w:sdt>
              <w:sdtPr>
                <w:alias w:val="34 p."/>
                <w:tag w:val="part_8ee03cd57a8747219910315ee8eb6bb2"/>
                <w:id w:val="-1397363080"/>
                <w:lock w:val="sdtLocked"/>
              </w:sdtPr>
              <w:sdtEndPr/>
              <w:sdtContent>
                <w:p w14:paraId="3D0B2BD4" w14:textId="47360159" w:rsidR="0006597C" w:rsidRDefault="0040330F">
                  <w:pPr>
                    <w:spacing w:line="360" w:lineRule="atLeast"/>
                    <w:ind w:firstLine="720"/>
                    <w:jc w:val="both"/>
                    <w:rPr>
                      <w:szCs w:val="24"/>
                      <w:lang w:eastAsia="lt-LT"/>
                    </w:rPr>
                  </w:pPr>
                  <w:sdt>
                    <w:sdtPr>
                      <w:alias w:val="Numeris"/>
                      <w:tag w:val="nr_8ee03cd57a8747219910315ee8eb6bb2"/>
                      <w:id w:val="-120453591"/>
                      <w:lock w:val="sdtLocked"/>
                    </w:sdtPr>
                    <w:sdtEndPr/>
                    <w:sdtContent>
                      <w:r>
                        <w:rPr>
                          <w:szCs w:val="24"/>
                          <w:lang w:eastAsia="lt-LT"/>
                        </w:rPr>
                        <w:t>34</w:t>
                      </w:r>
                    </w:sdtContent>
                  </w:sdt>
                  <w:r>
                    <w:rPr>
                      <w:szCs w:val="24"/>
                      <w:lang w:eastAsia="lt-LT"/>
                    </w:rPr>
                    <w:t>. Kompleksines paslaugas šeimai savivaldybės teritorijoje organizuojantys, o prireikus – ir teikiantys bendruomeniniai šeimos namai atrenkami savivaldybės mero nustatyta tvarka. Bendruomeninių šeimos namų a</w:t>
                  </w:r>
                  <w:r>
                    <w:rPr>
                      <w:color w:val="000000"/>
                      <w:szCs w:val="24"/>
                      <w:lang w:eastAsia="lt-LT"/>
                    </w:rPr>
                    <w:t xml:space="preserve">tranka neatliekama, jei </w:t>
                  </w:r>
                  <w:r>
                    <w:rPr>
                      <w:szCs w:val="24"/>
                      <w:lang w:eastAsia="lt-LT"/>
                    </w:rPr>
                    <w:t>savivaldybės taryba suteikė įgaliojimus</w:t>
                  </w:r>
                  <w:r>
                    <w:rPr>
                      <w:color w:val="000000"/>
                      <w:szCs w:val="24"/>
                      <w:lang w:eastAsia="lt-LT"/>
                    </w:rPr>
                    <w:t xml:space="preserve"> bendruomeninių šeimos namų funkcijas vykdyti socialinių paslaugų įstaigai, kuri yra savivaldybės biudžetinė įstaiga arba viešoji įstaiga, kurios savininkė ar dalininkė yra savivaldybė.</w:t>
                  </w:r>
                  <w:r>
                    <w:rPr>
                      <w:szCs w:val="24"/>
                    </w:rPr>
                    <w:t xml:space="preserve"> </w:t>
                  </w:r>
                </w:p>
              </w:sdtContent>
            </w:sdt>
            <w:sdt>
              <w:sdtPr>
                <w:alias w:val="35 p."/>
                <w:tag w:val="part_656238391839491588ec0e168e3344f4"/>
                <w:id w:val="1131597508"/>
                <w:lock w:val="sdtLocked"/>
              </w:sdtPr>
              <w:sdtEndPr/>
              <w:sdtContent>
                <w:p w14:paraId="709D299F" w14:textId="7DDE8633" w:rsidR="0006597C" w:rsidRDefault="0040330F">
                  <w:pPr>
                    <w:spacing w:line="360" w:lineRule="atLeast"/>
                    <w:ind w:firstLine="720"/>
                    <w:jc w:val="both"/>
                    <w:rPr>
                      <w:szCs w:val="24"/>
                      <w:lang w:eastAsia="lt-LT"/>
                    </w:rPr>
                  </w:pPr>
                  <w:sdt>
                    <w:sdtPr>
                      <w:alias w:val="Numeris"/>
                      <w:tag w:val="nr_656238391839491588ec0e168e3344f4"/>
                      <w:id w:val="-265773725"/>
                      <w:lock w:val="sdtLocked"/>
                    </w:sdtPr>
                    <w:sdtEndPr/>
                    <w:sdtContent>
                      <w:r>
                        <w:rPr>
                          <w:szCs w:val="24"/>
                          <w:lang w:eastAsia="lt-LT"/>
                        </w:rPr>
                        <w:t>35</w:t>
                      </w:r>
                    </w:sdtContent>
                  </w:sdt>
                  <w:r>
                    <w:rPr>
                      <w:szCs w:val="24"/>
                      <w:lang w:eastAsia="lt-LT"/>
                    </w:rPr>
                    <w:t>. Atrenkant ar paskiriant bendruomeninius šeimos namus, rekomenduojama nustatyti reikalavimą socialinių paslaugų įstaigoms turėti kompleksinių paslaugų šeimai organizavimo patirties.</w:t>
                  </w:r>
                </w:p>
              </w:sdtContent>
            </w:sdt>
            <w:sdt>
              <w:sdtPr>
                <w:alias w:val="36 p."/>
                <w:tag w:val="part_52b01ed74f6944b1af9b99b139fb126d"/>
                <w:id w:val="1864859495"/>
                <w:lock w:val="sdtLocked"/>
              </w:sdtPr>
              <w:sdtEndPr/>
              <w:sdtContent>
                <w:p w14:paraId="5852AF26" w14:textId="5CCF4EAF" w:rsidR="0006597C" w:rsidRDefault="0040330F">
                  <w:pPr>
                    <w:tabs>
                      <w:tab w:val="left" w:pos="1276"/>
                      <w:tab w:val="left" w:pos="1560"/>
                    </w:tabs>
                    <w:spacing w:line="360" w:lineRule="atLeast"/>
                    <w:ind w:firstLine="720"/>
                    <w:jc w:val="both"/>
                    <w:rPr>
                      <w:szCs w:val="24"/>
                      <w:lang w:eastAsia="lt-LT"/>
                    </w:rPr>
                  </w:pPr>
                  <w:sdt>
                    <w:sdtPr>
                      <w:alias w:val="Numeris"/>
                      <w:tag w:val="nr_52b01ed74f6944b1af9b99b139fb126d"/>
                      <w:id w:val="-1534260486"/>
                      <w:lock w:val="sdtLocked"/>
                    </w:sdtPr>
                    <w:sdtEndPr/>
                    <w:sdtContent>
                      <w:r>
                        <w:rPr>
                          <w:szCs w:val="24"/>
                          <w:lang w:eastAsia="lt-LT"/>
                        </w:rPr>
                        <w:t>36</w:t>
                      </w:r>
                    </w:sdtContent>
                  </w:sdt>
                  <w:r>
                    <w:rPr>
                      <w:szCs w:val="24"/>
                      <w:lang w:eastAsia="lt-LT"/>
                    </w:rPr>
                    <w:t>. Savivaldybės administracija užtikrina bendruomeninių šeimos namų veiklos kokybės priežiūrą, kompleksinių paslaugų šeimai atitikties gyventojų poreikiams vertinimą ir nustato bendruomeninių šeimos namų veiklai taikomus kriterijus, kurių neatitikus sprendžiamas atrinktų ar paskirtų bendruomeninių šeimos namų veiklos stabdymo ir naujų bendruomeninių šeimos namų atrankos vykdymo ar paskyrimo klausimas. Darbuotojai, dalyvaujantys vykdant bendruomeninių šeimos namų funkcijas, turi turėti šioms funkcijoms vykdyt</w:t>
                  </w:r>
                  <w:r>
                    <w:rPr>
                      <w:szCs w:val="24"/>
                      <w:lang w:eastAsia="lt-LT"/>
                    </w:rPr>
                    <w:t>i reikiamą kvalifikaciją ir gebėjimų (pvz., socialiniai darbuotojai) ir atitikti kituose teisės aktuose keliamus reikalavimus (pvz., turėti teisėto darbo su vaikais kodą ir kt.).</w:t>
                  </w:r>
                </w:p>
              </w:sdtContent>
            </w:sdt>
            <w:sdt>
              <w:sdtPr>
                <w:alias w:val="37 p."/>
                <w:tag w:val="part_6eba3a26344e4307a5fb0df7e71e7629"/>
                <w:id w:val="-847869863"/>
                <w:lock w:val="sdtLocked"/>
              </w:sdtPr>
              <w:sdtEndPr/>
              <w:sdtContent>
                <w:p w14:paraId="77161E57" w14:textId="09039D1F" w:rsidR="0006597C" w:rsidRDefault="0040330F">
                  <w:pPr>
                    <w:spacing w:line="360" w:lineRule="atLeast"/>
                    <w:ind w:firstLine="720"/>
                    <w:jc w:val="both"/>
                    <w:rPr>
                      <w:color w:val="000000"/>
                      <w:szCs w:val="24"/>
                      <w:lang w:eastAsia="lt-LT"/>
                    </w:rPr>
                  </w:pPr>
                  <w:sdt>
                    <w:sdtPr>
                      <w:alias w:val="Numeris"/>
                      <w:tag w:val="nr_6eba3a26344e4307a5fb0df7e71e7629"/>
                      <w:id w:val="-491491663"/>
                      <w:lock w:val="sdtLocked"/>
                    </w:sdtPr>
                    <w:sdtEndPr/>
                    <w:sdtContent>
                      <w:r>
                        <w:rPr>
                          <w:szCs w:val="24"/>
                        </w:rPr>
                        <w:t>37</w:t>
                      </w:r>
                    </w:sdtContent>
                  </w:sdt>
                  <w:r>
                    <w:rPr>
                      <w:szCs w:val="24"/>
                    </w:rPr>
                    <w:t xml:space="preserve">. </w:t>
                  </w:r>
                  <w:r>
                    <w:rPr>
                      <w:szCs w:val="24"/>
                      <w:lang w:eastAsia="lt-LT"/>
                    </w:rPr>
                    <w:t>Savivaldybės administracija arba bendruomeninių šeimos namų funkcijas vykdanti socialinių paslaugų įstaiga savivaldybės mero nustatyta tvarka atrenka kompleksinių paslaugų šeimai teikėjus savivaldybėje.</w:t>
                  </w:r>
                  <w:r>
                    <w:rPr>
                      <w:color w:val="000000"/>
                      <w:szCs w:val="24"/>
                      <w:lang w:eastAsia="lt-LT"/>
                    </w:rPr>
                    <w:t xml:space="preserve"> Kompleksinių paslaugų šeimai teikėjų savivaldybėje atranka turi būti skaidri, vieša ir objektyvi ir atitikti </w:t>
                  </w:r>
                  <w:r>
                    <w:rPr>
                      <w:color w:val="000000"/>
                      <w:szCs w:val="24"/>
                    </w:rPr>
                    <w:t xml:space="preserve">2021–2030 metų plėtros programos valdytojos Lietuvos Respublikos socialinės apsaugos ir darbo ministerijos </w:t>
                  </w:r>
                  <w:r>
                    <w:rPr>
                      <w:szCs w:val="28"/>
                    </w:rPr>
                    <w:t>šeimos politikos stiprinimo plėtros programos</w:t>
                  </w:r>
                  <w:r>
                    <w:rPr>
                      <w:color w:val="000000"/>
                      <w:sz w:val="28"/>
                      <w:szCs w:val="28"/>
                    </w:rPr>
                    <w:t xml:space="preserve"> </w:t>
                  </w:r>
                  <w:r>
                    <w:rPr>
                      <w:color w:val="000000"/>
                      <w:szCs w:val="24"/>
                    </w:rPr>
                    <w:t>pažangos priemonės Nr. </w:t>
                  </w:r>
                  <w:r>
                    <w:rPr>
                      <w:bCs/>
                      <w:szCs w:val="24"/>
                    </w:rPr>
                    <w:t>09</w:t>
                  </w:r>
                  <w:r>
                    <w:rPr>
                      <w:bCs/>
                      <w:szCs w:val="24"/>
                    </w:rPr>
                    <w:noBreakHyphen/>
                    <w:t>004-02-05-01 „Gerin</w:t>
                  </w:r>
                  <w:r>
                    <w:rPr>
                      <w:bCs/>
                      <w:szCs w:val="24"/>
                    </w:rPr>
                    <w:t>ti socialinių paslaugų kokybę ir prieinamumą, didinti socialinės paramos veiksmingumą kriziniais atvejais šeimoje</w:t>
                  </w:r>
                  <w:r>
                    <w:rPr>
                      <w:szCs w:val="24"/>
                    </w:rPr>
                    <w:t>“</w:t>
                  </w:r>
                  <w:r>
                    <w:rPr>
                      <w:color w:val="000000"/>
                      <w:szCs w:val="24"/>
                    </w:rPr>
                    <w:t xml:space="preserve"> aprašo, patvirtinto </w:t>
                  </w:r>
                  <w:r>
                    <w:rPr>
                      <w:szCs w:val="24"/>
                    </w:rPr>
                    <w:t xml:space="preserve">Lietuvos Respublikos socialinės apsaugos ir darbo ministro </w:t>
                  </w:r>
                  <w:r>
                    <w:rPr>
                      <w:bCs/>
                      <w:szCs w:val="24"/>
                    </w:rPr>
                    <w:t xml:space="preserve">2022 m. birželio 8 d. </w:t>
                  </w:r>
                  <w:r>
                    <w:rPr>
                      <w:szCs w:val="24"/>
                    </w:rPr>
                    <w:t xml:space="preserve">įsakymu Nr. A1-393 „Dėl 2021–2030 metų plėtros programos valdytojos Lietuvos Respublikos socialinės apsaugos ir darbo ministerijos </w:t>
                  </w:r>
                  <w:r>
                    <w:rPr>
                      <w:szCs w:val="28"/>
                    </w:rPr>
                    <w:t>šeimos politikos stiprinimo plėtros programos</w:t>
                  </w:r>
                  <w:r>
                    <w:rPr>
                      <w:szCs w:val="24"/>
                    </w:rPr>
                    <w:t xml:space="preserve"> pažangos priemonės Nr. </w:t>
                  </w:r>
                  <w:r>
                    <w:rPr>
                      <w:bCs/>
                      <w:szCs w:val="24"/>
                    </w:rPr>
                    <w:t>09</w:t>
                  </w:r>
                  <w:r>
                    <w:rPr>
                      <w:bCs/>
                      <w:szCs w:val="24"/>
                    </w:rPr>
                    <w:noBreakHyphen/>
                    <w:t>004-02-05-01 „Gerinti socialinių paslaugų kokybę ir prieinamumą, didinti socialinės paramos v</w:t>
                  </w:r>
                  <w:r>
                    <w:rPr>
                      <w:bCs/>
                      <w:szCs w:val="24"/>
                    </w:rPr>
                    <w:t>eiksmingumą kriziniais atvejais šeimoje</w:t>
                  </w:r>
                  <w:r>
                    <w:rPr>
                      <w:szCs w:val="24"/>
                    </w:rPr>
                    <w:t>“</w:t>
                  </w:r>
                  <w:r>
                    <w:rPr>
                      <w:color w:val="000000"/>
                      <w:szCs w:val="24"/>
                    </w:rPr>
                    <w:t xml:space="preserve"> </w:t>
                  </w:r>
                  <w:r>
                    <w:rPr>
                      <w:szCs w:val="24"/>
                    </w:rPr>
                    <w:t>aprašo patvirtinimo</w:t>
                  </w:r>
                  <w:r>
                    <w:rPr>
                      <w:color w:val="000000"/>
                      <w:szCs w:val="24"/>
                      <w:lang w:eastAsia="lt-LT"/>
                    </w:rPr>
                    <w:t xml:space="preserve">“, 1 priede numatytus </w:t>
                  </w:r>
                  <w:r>
                    <w:rPr>
                      <w:iCs/>
                      <w:color w:val="000000"/>
                      <w:szCs w:val="24"/>
                      <w:lang w:eastAsia="lt-LT"/>
                    </w:rPr>
                    <w:t>atrankos reikalavimus</w:t>
                  </w:r>
                  <w:r>
                    <w:rPr>
                      <w:color w:val="000000"/>
                      <w:szCs w:val="24"/>
                      <w:lang w:eastAsia="lt-LT"/>
                    </w:rPr>
                    <w:t>.</w:t>
                  </w:r>
                </w:p>
                <w:p w14:paraId="2696F222" w14:textId="77777777" w:rsidR="0006597C" w:rsidRDefault="0040330F">
                  <w:pPr>
                    <w:tabs>
                      <w:tab w:val="left" w:pos="1276"/>
                      <w:tab w:val="left" w:pos="1560"/>
                    </w:tabs>
                    <w:spacing w:line="360" w:lineRule="atLeast"/>
                    <w:ind w:firstLine="720"/>
                    <w:jc w:val="both"/>
                    <w:rPr>
                      <w:color w:val="000000"/>
                      <w:szCs w:val="24"/>
                      <w:lang w:eastAsia="lt-LT"/>
                    </w:rPr>
                  </w:pPr>
                  <w:r>
                    <w:rPr>
                      <w:color w:val="000000"/>
                      <w:szCs w:val="24"/>
                      <w:lang w:eastAsia="lt-LT"/>
                    </w:rPr>
                    <w:t>Kompleksinių paslaugų šeimai teikėjų atranka gali būti neatliekama, jeigu bendruomeninių šeimos namų funkcijas vykdanti socialinių paslaugų įstaiga, kuriai savivaldybės taryba suteikė įgaliojimus, yra savivaldybės biudžetinė įstaiga arba viešoji įstaiga, kurios savininkė ar dalininkė yra savivaldybė ir kuri organizuoja ir pati teikia kompleksines paslaugas šeimai.</w:t>
                  </w:r>
                </w:p>
                <w:p w14:paraId="62603BC0" w14:textId="6AAF6495" w:rsidR="0006597C" w:rsidRDefault="0040330F">
                  <w:pPr>
                    <w:tabs>
                      <w:tab w:val="left" w:pos="1276"/>
                      <w:tab w:val="left" w:pos="1560"/>
                    </w:tabs>
                    <w:spacing w:line="360" w:lineRule="atLeast"/>
                    <w:ind w:firstLine="720"/>
                    <w:jc w:val="both"/>
                    <w:rPr>
                      <w:color w:val="000000"/>
                      <w:szCs w:val="24"/>
                      <w:lang w:eastAsia="lt-LT"/>
                    </w:rPr>
                  </w:pPr>
                  <w:r>
                    <w:rPr>
                      <w:color w:val="000000"/>
                      <w:szCs w:val="24"/>
                      <w:lang w:eastAsia="lt-LT"/>
                    </w:rPr>
                    <w:t>Apie paskirtus, atrinktus ir (ar) pasikeitusius kompleksinių paslaugų šeimai teikėjus bendruomeniniai šeimos namai paštu ar elektroniniu paštu nedelsdami informuoja koordinuojančią instituciją, nurodydami jų pavadinimus, veiklos adresus, telefono ryšio numerius ir elektroninio pašto adresus.</w:t>
                  </w:r>
                  <w:r>
                    <w:rPr>
                      <w:szCs w:val="24"/>
                    </w:rPr>
                    <w:t xml:space="preserve"> </w:t>
                  </w:r>
                </w:p>
              </w:sdtContent>
            </w:sdt>
            <w:sdt>
              <w:sdtPr>
                <w:alias w:val="38 p."/>
                <w:tag w:val="part_03e5923af6b54c8b8a8099bc1ccd6070"/>
                <w:id w:val="1757635417"/>
                <w:lock w:val="sdtLocked"/>
              </w:sdtPr>
              <w:sdtEndPr/>
              <w:sdtContent>
                <w:p w14:paraId="20E12CB6" w14:textId="625E1A79" w:rsidR="0006597C" w:rsidRDefault="0040330F">
                  <w:pPr>
                    <w:tabs>
                      <w:tab w:val="left" w:pos="1276"/>
                      <w:tab w:val="left" w:pos="1560"/>
                    </w:tabs>
                    <w:spacing w:line="360" w:lineRule="atLeast"/>
                    <w:ind w:firstLine="720"/>
                    <w:jc w:val="both"/>
                    <w:rPr>
                      <w:szCs w:val="24"/>
                      <w:lang w:eastAsia="lt-LT"/>
                    </w:rPr>
                  </w:pPr>
                  <w:sdt>
                    <w:sdtPr>
                      <w:alias w:val="Numeris"/>
                      <w:tag w:val="nr_03e5923af6b54c8b8a8099bc1ccd6070"/>
                      <w:id w:val="674388956"/>
                      <w:lock w:val="sdtLocked"/>
                    </w:sdtPr>
                    <w:sdtEndPr/>
                    <w:sdtContent>
                      <w:r>
                        <w:rPr>
                          <w:color w:val="000000"/>
                          <w:szCs w:val="24"/>
                          <w:lang w:eastAsia="lt-LT"/>
                        </w:rPr>
                        <w:t>38</w:t>
                      </w:r>
                    </w:sdtContent>
                  </w:sdt>
                  <w:r>
                    <w:rPr>
                      <w:color w:val="000000"/>
                      <w:szCs w:val="24"/>
                      <w:lang w:eastAsia="lt-LT"/>
                    </w:rPr>
                    <w:t>. Organizuodami ir teikdami kompleksines paslaugas šeimai, bendruomeniniai šeimos namai ir atrinkti (paskirti) kompleksinių paslaugų šeimai teikėjai naudojasi Metodinio kompleksinių paslaugų šeimai centro teikiama metodine pagalba (dalyvauja organizuojamuose mokymuose, konsultacijose ir kt.) – tobulina darbuotojų, organizuojančių ir (ar) teikiančių kompleksines paslaugas šeimai, profesinę kompetenciją, nuolat gerina šių paslaugų kokybę. Bendruomeniniai šeimos namai ir koordinuojanti institucija, bendradarbi</w:t>
                  </w:r>
                  <w:r>
                    <w:rPr>
                      <w:color w:val="000000"/>
                      <w:szCs w:val="24"/>
                      <w:lang w:eastAsia="lt-LT"/>
                    </w:rPr>
                    <w:t>audami su Metodiniu kompleksinių paslaugų šeimai centru, teikia jam informaciją, reikalingą</w:t>
                  </w:r>
                  <w:r>
                    <w:rPr>
                      <w:szCs w:val="24"/>
                      <w:lang w:eastAsia="lt-LT"/>
                    </w:rPr>
                    <w:t xml:space="preserve"> kompleksinių paslaugų šeimai kokybei gerinti (pvz., informaciją apie kompleksinių paslaugų šeimai gavėjų skaičių, jų amžiaus grupes, užimtumą, kitą svarbią informaciją, išskyrus informaciją, pagal kurią galima nustatyti asmens tapatybę), dalydamiesi gerąja kompleksinių paslaugų šeimai organizavimo ir teikimo patirtimi.</w:t>
                  </w:r>
                </w:p>
              </w:sdtContent>
            </w:sdt>
            <w:sdt>
              <w:sdtPr>
                <w:alias w:val="39 p."/>
                <w:tag w:val="part_57af14f2c5a640d6ae188ca65d5b9bf4"/>
                <w:id w:val="-634566432"/>
                <w:lock w:val="sdtLocked"/>
              </w:sdtPr>
              <w:sdtEndPr/>
              <w:sdtContent>
                <w:p w14:paraId="797D1489" w14:textId="3EA2A993" w:rsidR="0006597C" w:rsidRDefault="0040330F">
                  <w:pPr>
                    <w:tabs>
                      <w:tab w:val="left" w:pos="1560"/>
                    </w:tabs>
                    <w:spacing w:line="360" w:lineRule="atLeast"/>
                    <w:ind w:firstLine="720"/>
                    <w:jc w:val="both"/>
                    <w:textAlignment w:val="baseline"/>
                    <w:rPr>
                      <w:color w:val="000000"/>
                      <w:shd w:val="clear" w:color="auto" w:fill="FFFFFF"/>
                    </w:rPr>
                  </w:pPr>
                  <w:sdt>
                    <w:sdtPr>
                      <w:alias w:val="Numeris"/>
                      <w:tag w:val="nr_57af14f2c5a640d6ae188ca65d5b9bf4"/>
                      <w:id w:val="-1280174235"/>
                      <w:lock w:val="sdtLocked"/>
                    </w:sdtPr>
                    <w:sdtEndPr/>
                    <w:sdtContent>
                      <w:r>
                        <w:rPr>
                          <w:color w:val="000000"/>
                          <w:shd w:val="clear" w:color="auto" w:fill="FFFFFF"/>
                        </w:rPr>
                        <w:t>39</w:t>
                      </w:r>
                    </w:sdtContent>
                  </w:sdt>
                  <w:r>
                    <w:rPr>
                      <w:color w:val="000000"/>
                      <w:shd w:val="clear" w:color="auto" w:fill="FFFFFF"/>
                    </w:rPr>
                    <w:t>. Specialistai (psichologai, socialiniai darbuotojai, mediatoriai, socialinių paslaugų įstaigos užimtumo specialistai,</w:t>
                  </w:r>
                  <w:r>
                    <w:rPr>
                      <w:shd w:val="clear" w:color="auto" w:fill="FFFFFF"/>
                    </w:rPr>
                    <w:t xml:space="preserve"> </w:t>
                  </w:r>
                  <w:r>
                    <w:rPr>
                      <w:color w:val="000000"/>
                      <w:shd w:val="clear" w:color="auto" w:fill="FFFFFF"/>
                    </w:rPr>
                    <w:t>jaunimo darbuotojai ir kiti specialistai), teikiantys kompleksines paslaugas šeimai, turi būti kompetentingi ir susipažinę su kompleksinių paslaugų šeimai turiniu, turėti atitinkamą išsilavinimą konkrečiai sudėtinei kompleksinei paslaugai šeimai teikti, atitikti kituose teisės aktuose keliamus reikalavimus (pvz., būti nepriekaištingos reputacijos, turėti teisėto darbo su vaikais kodą ir kt.</w:t>
                  </w:r>
                  <w:r>
                    <w:rPr>
                      <w:color w:val="000000"/>
                      <w:shd w:val="clear" w:color="auto" w:fill="FFFFFF"/>
                    </w:rPr>
                    <w:t xml:space="preserve">). Neturintys atitinkamo išsilavinimo specialistai, kuriems nėra taikomi teisės aktų reikalavimai išsilavinimui, turi turėti darbo patirties, įgytos teikiant individualias ir (ar) grupines konsultacijas, organizuojant savitarpio pagalbos grupes, tėvystės mokymus, teikiant socialinių įgūdžių ugdymo paslaugas vaikams ir paaugliams. Socialinių paslaugų įstaiga, organizuodama kompleksines paslaugas šeimai ir atrinkdama specialistus, turi įvertinti jų kompetenciją, atitiktį kituose įstatymuose nustatytiems </w:t>
                  </w:r>
                  <w:r>
                    <w:rPr>
                      <w:color w:val="000000"/>
                      <w:shd w:val="clear" w:color="auto" w:fill="FFFFFF"/>
                    </w:rPr>
                    <w:lastRenderedPageBreak/>
                    <w:t>reika</w:t>
                  </w:r>
                  <w:r>
                    <w:rPr>
                      <w:color w:val="000000"/>
                      <w:shd w:val="clear" w:color="auto" w:fill="FFFFFF"/>
                    </w:rPr>
                    <w:t>lavimams (pvz., nepriekaištingos reputacijos reikalavimams ir kt.), turimą patirtį ir juos supažindinti su kompleksinių paslaugų šeimai turiniu.</w:t>
                  </w:r>
                </w:p>
                <w:p w14:paraId="73D022CA" w14:textId="77777777" w:rsidR="0006597C" w:rsidRDefault="0006597C">
                  <w:pPr>
                    <w:tabs>
                      <w:tab w:val="left" w:pos="1560"/>
                    </w:tabs>
                    <w:spacing w:line="360" w:lineRule="atLeast"/>
                    <w:ind w:firstLine="720"/>
                    <w:jc w:val="both"/>
                    <w:textAlignment w:val="baseline"/>
                  </w:pPr>
                </w:p>
                <w:p w14:paraId="4E89C47A" w14:textId="77777777" w:rsidR="0006597C" w:rsidRDefault="0040330F">
                  <w:pPr>
                    <w:tabs>
                      <w:tab w:val="left" w:pos="1276"/>
                    </w:tabs>
                    <w:ind w:firstLine="851"/>
                    <w:jc w:val="center"/>
                    <w:rPr>
                      <w:b/>
                      <w:szCs w:val="24"/>
                      <w:lang w:eastAsia="lt-LT"/>
                    </w:rPr>
                  </w:pPr>
                </w:p>
              </w:sdtContent>
            </w:sdt>
          </w:sdtContent>
        </w:sdt>
        <w:sdt>
          <w:sdtPr>
            <w:alias w:val="skyrius"/>
            <w:tag w:val="part_abcb0a3da3d9462b9aa112c80895f1f1"/>
            <w:id w:val="-12077516"/>
            <w:lock w:val="sdtLocked"/>
          </w:sdtPr>
          <w:sdtEndPr/>
          <w:sdtContent>
            <w:p w14:paraId="16436E24" w14:textId="73E7B6E0" w:rsidR="0006597C" w:rsidRDefault="0040330F">
              <w:pPr>
                <w:tabs>
                  <w:tab w:val="left" w:pos="1276"/>
                </w:tabs>
                <w:ind w:firstLine="851"/>
                <w:jc w:val="center"/>
                <w:rPr>
                  <w:b/>
                  <w:szCs w:val="24"/>
                  <w:lang w:eastAsia="lt-LT"/>
                </w:rPr>
              </w:pPr>
              <w:sdt>
                <w:sdtPr>
                  <w:alias w:val="Numeris"/>
                  <w:tag w:val="nr_abcb0a3da3d9462b9aa112c80895f1f1"/>
                  <w:id w:val="-1111049059"/>
                  <w:lock w:val="sdtLocked"/>
                </w:sdtPr>
                <w:sdtEndPr/>
                <w:sdtContent>
                  <w:r>
                    <w:rPr>
                      <w:b/>
                      <w:szCs w:val="24"/>
                      <w:lang w:eastAsia="lt-LT"/>
                    </w:rPr>
                    <w:t>VII</w:t>
                  </w:r>
                </w:sdtContent>
              </w:sdt>
              <w:r>
                <w:rPr>
                  <w:b/>
                  <w:szCs w:val="24"/>
                  <w:lang w:eastAsia="lt-LT"/>
                </w:rPr>
                <w:t xml:space="preserve"> SKYRIUS</w:t>
              </w:r>
            </w:p>
            <w:p w14:paraId="33E50B2F" w14:textId="77777777" w:rsidR="0006597C" w:rsidRDefault="0040330F">
              <w:pPr>
                <w:tabs>
                  <w:tab w:val="left" w:pos="1276"/>
                </w:tabs>
                <w:ind w:firstLine="851"/>
                <w:jc w:val="center"/>
                <w:rPr>
                  <w:b/>
                  <w:szCs w:val="24"/>
                  <w:lang w:eastAsia="lt-LT"/>
                </w:rPr>
              </w:pPr>
              <w:sdt>
                <w:sdtPr>
                  <w:alias w:val="Pavadinimas"/>
                  <w:tag w:val="title_abcb0a3da3d9462b9aa112c80895f1f1"/>
                  <w:id w:val="1195584741"/>
                  <w:lock w:val="sdtLocked"/>
                </w:sdtPr>
                <w:sdtEndPr/>
                <w:sdtContent>
                  <w:r>
                    <w:rPr>
                      <w:b/>
                      <w:bCs/>
                      <w:szCs w:val="24"/>
                      <w:lang w:eastAsia="lt-LT"/>
                    </w:rPr>
                    <w:t xml:space="preserve">SOCIOKULTŪRINĖS PASLAUGOS IR JŲ </w:t>
                  </w:r>
                  <w:r>
                    <w:rPr>
                      <w:b/>
                      <w:szCs w:val="24"/>
                      <w:lang w:eastAsia="lt-LT"/>
                    </w:rPr>
                    <w:t>TEIKIMO ATVEJAI</w:t>
                  </w:r>
                </w:sdtContent>
              </w:sdt>
            </w:p>
            <w:p w14:paraId="74EAD513" w14:textId="77777777" w:rsidR="0006597C" w:rsidRDefault="0006597C">
              <w:pPr>
                <w:tabs>
                  <w:tab w:val="left" w:pos="1276"/>
                </w:tabs>
                <w:ind w:firstLine="851"/>
                <w:jc w:val="center"/>
                <w:rPr>
                  <w:bCs/>
                  <w:szCs w:val="24"/>
                  <w:lang w:eastAsia="lt-LT"/>
                </w:rPr>
              </w:pPr>
            </w:p>
            <w:sdt>
              <w:sdtPr>
                <w:alias w:val="40 p."/>
                <w:tag w:val="part_bcf868c4fbf24447b9a8d5c39626f1ad"/>
                <w:id w:val="1283233601"/>
                <w:lock w:val="sdtLocked"/>
              </w:sdtPr>
              <w:sdtEndPr/>
              <w:sdtContent>
                <w:p w14:paraId="6FFD3349" w14:textId="7562974E" w:rsidR="0006597C" w:rsidRDefault="0040330F">
                  <w:pPr>
                    <w:tabs>
                      <w:tab w:val="left" w:pos="540"/>
                    </w:tabs>
                    <w:spacing w:line="360" w:lineRule="atLeast"/>
                    <w:ind w:firstLine="720"/>
                    <w:jc w:val="both"/>
                    <w:rPr>
                      <w:szCs w:val="24"/>
                      <w:lang w:eastAsia="lt-LT"/>
                    </w:rPr>
                  </w:pPr>
                  <w:sdt>
                    <w:sdtPr>
                      <w:alias w:val="Numeris"/>
                      <w:tag w:val="nr_bcf868c4fbf24447b9a8d5c39626f1ad"/>
                      <w:id w:val="-1937050269"/>
                      <w:lock w:val="sdtLocked"/>
                    </w:sdtPr>
                    <w:sdtEndPr/>
                    <w:sdtContent>
                      <w:r>
                        <w:rPr>
                          <w:szCs w:val="24"/>
                          <w:lang w:eastAsia="lt-LT"/>
                        </w:rPr>
                        <w:t>40</w:t>
                      </w:r>
                    </w:sdtContent>
                  </w:sdt>
                  <w:r>
                    <w:rPr>
                      <w:szCs w:val="24"/>
                      <w:lang w:eastAsia="lt-LT"/>
                    </w:rPr>
                    <w:t xml:space="preserve">. Sociokultūrinės paslaugos – tai laisvalaikio, socialinės </w:t>
                  </w:r>
                  <w:proofErr w:type="spellStart"/>
                  <w:r>
                    <w:rPr>
                      <w:szCs w:val="24"/>
                      <w:lang w:eastAsia="lt-LT"/>
                    </w:rPr>
                    <w:t>įtraukties</w:t>
                  </w:r>
                  <w:proofErr w:type="spellEnd"/>
                  <w:r>
                    <w:rPr>
                      <w:szCs w:val="24"/>
                      <w:lang w:eastAsia="lt-LT"/>
                    </w:rPr>
                    <w:t xml:space="preserve"> ir bendruomeniškumo stiprinimo veiklos, skirtos asmenų ir šeimų socialiniams ryšiams plėtoti, socialinei atskirčiai ir vienišumui mažinti, savarankiškumui didinti, saviraiškai skatinti bei socialiniams ir gyvenimo įgūdžiams stiprinti. Šios paslaugos orientuotos į prevenciją, ankstyvą socialinių problemų atpažinimą ir pozityvios socialinės elgsenos formavimą.</w:t>
                  </w:r>
                </w:p>
              </w:sdtContent>
            </w:sdt>
            <w:sdt>
              <w:sdtPr>
                <w:alias w:val="41 p."/>
                <w:tag w:val="part_2290c50b749242d6a7aa0f5c82221a9f"/>
                <w:id w:val="-444469907"/>
                <w:lock w:val="sdtLocked"/>
              </w:sdtPr>
              <w:sdtEndPr/>
              <w:sdtContent>
                <w:p w14:paraId="5FA55B3F" w14:textId="05EBDD6C" w:rsidR="0006597C" w:rsidRDefault="0040330F">
                  <w:pPr>
                    <w:spacing w:line="360" w:lineRule="atLeast"/>
                    <w:ind w:firstLine="720"/>
                    <w:jc w:val="both"/>
                    <w:rPr>
                      <w:szCs w:val="24"/>
                      <w:lang w:eastAsia="lt-LT"/>
                    </w:rPr>
                  </w:pPr>
                  <w:sdt>
                    <w:sdtPr>
                      <w:alias w:val="Numeris"/>
                      <w:tag w:val="nr_2290c50b749242d6a7aa0f5c82221a9f"/>
                      <w:id w:val="-4828033"/>
                      <w:lock w:val="sdtLocked"/>
                    </w:sdtPr>
                    <w:sdtEndPr/>
                    <w:sdtContent>
                      <w:r>
                        <w:rPr>
                          <w:szCs w:val="24"/>
                          <w:lang w:eastAsia="lt-LT"/>
                        </w:rPr>
                        <w:t>41</w:t>
                      </w:r>
                    </w:sdtContent>
                  </w:sdt>
                  <w:r>
                    <w:rPr>
                      <w:szCs w:val="24"/>
                      <w:lang w:eastAsia="lt-LT"/>
                    </w:rPr>
                    <w:t>. Sociokultūrinių paslaugų gavėjai – asmenys ir šeimos (vaikai ir jaunimas, vyresnio amžiaus asmenys, asmenys su negalia ir kt.).</w:t>
                  </w:r>
                </w:p>
              </w:sdtContent>
            </w:sdt>
            <w:sdt>
              <w:sdtPr>
                <w:alias w:val="42 p."/>
                <w:tag w:val="part_64bfeb1bef0441aa8a4b01eb67229e78"/>
                <w:id w:val="-506213325"/>
                <w:lock w:val="sdtLocked"/>
              </w:sdtPr>
              <w:sdtEndPr/>
              <w:sdtContent>
                <w:p w14:paraId="65AA7718" w14:textId="39E66143" w:rsidR="0006597C" w:rsidRDefault="0040330F">
                  <w:pPr>
                    <w:spacing w:line="360" w:lineRule="atLeast"/>
                    <w:ind w:firstLine="720"/>
                    <w:jc w:val="both"/>
                    <w:rPr>
                      <w:szCs w:val="24"/>
                      <w:lang w:eastAsia="lt-LT"/>
                    </w:rPr>
                  </w:pPr>
                  <w:sdt>
                    <w:sdtPr>
                      <w:alias w:val="Numeris"/>
                      <w:tag w:val="nr_64bfeb1bef0441aa8a4b01eb67229e78"/>
                      <w:id w:val="-750115103"/>
                      <w:lock w:val="sdtLocked"/>
                    </w:sdtPr>
                    <w:sdtEndPr/>
                    <w:sdtContent>
                      <w:r>
                        <w:rPr>
                          <w:szCs w:val="24"/>
                          <w:lang w:eastAsia="lt-LT"/>
                        </w:rPr>
                        <w:t>42</w:t>
                      </w:r>
                    </w:sdtContent>
                  </w:sdt>
                  <w:r>
                    <w:rPr>
                      <w:szCs w:val="24"/>
                      <w:lang w:eastAsia="lt-LT"/>
                    </w:rPr>
                    <w:t>. Sociokultūrinės paslaugos gali būti teikiamos socialinių paslaugų įstaigose, dienos ir bendruomenės centruose, švietimo, kultūros ir sporto įstaigose, viešosiose erdvėse (parkuose, aikštėse ir pan.) ir kt.</w:t>
                  </w:r>
                </w:p>
              </w:sdtContent>
            </w:sdt>
            <w:sdt>
              <w:sdtPr>
                <w:alias w:val="43 p."/>
                <w:tag w:val="part_4115d26fc7ef4a0d80c8c98f53b8cd9a"/>
                <w:id w:val="-1852868836"/>
                <w:lock w:val="sdtLocked"/>
              </w:sdtPr>
              <w:sdtEndPr/>
              <w:sdtContent>
                <w:p w14:paraId="57A7D38C" w14:textId="562E224D" w:rsidR="0006597C" w:rsidRDefault="0040330F">
                  <w:pPr>
                    <w:spacing w:line="360" w:lineRule="atLeast"/>
                    <w:ind w:firstLine="720"/>
                    <w:jc w:val="both"/>
                    <w:rPr>
                      <w:szCs w:val="24"/>
                      <w:lang w:eastAsia="lt-LT"/>
                    </w:rPr>
                  </w:pPr>
                  <w:sdt>
                    <w:sdtPr>
                      <w:alias w:val="Numeris"/>
                      <w:tag w:val="nr_4115d26fc7ef4a0d80c8c98f53b8cd9a"/>
                      <w:id w:val="658656414"/>
                      <w:lock w:val="sdtLocked"/>
                    </w:sdtPr>
                    <w:sdtEndPr/>
                    <w:sdtContent>
                      <w:r>
                        <w:rPr>
                          <w:szCs w:val="24"/>
                          <w:lang w:eastAsia="lt-LT"/>
                        </w:rPr>
                        <w:t>43</w:t>
                      </w:r>
                    </w:sdtContent>
                  </w:sdt>
                  <w:r>
                    <w:rPr>
                      <w:szCs w:val="24"/>
                      <w:lang w:eastAsia="lt-LT"/>
                    </w:rPr>
                    <w:t>. Sociokultūrinių paslaugų dažnumas nustatomas atsižvelgiant į tikslinės grupės poreikius, veiklos pobūdį ir siekiamus rezultatus.</w:t>
                  </w:r>
                </w:p>
              </w:sdtContent>
            </w:sdt>
            <w:sdt>
              <w:sdtPr>
                <w:alias w:val="44 p."/>
                <w:tag w:val="part_ce1f3db1aed3478a9cd2ecbccdbc4d82"/>
                <w:id w:val="434481716"/>
                <w:lock w:val="sdtLocked"/>
              </w:sdtPr>
              <w:sdtEndPr/>
              <w:sdtContent>
                <w:p w14:paraId="5C6B770D" w14:textId="5F7AAB4B" w:rsidR="0006597C" w:rsidRDefault="0040330F">
                  <w:pPr>
                    <w:spacing w:line="360" w:lineRule="atLeast"/>
                    <w:ind w:firstLine="720"/>
                    <w:jc w:val="both"/>
                    <w:rPr>
                      <w:szCs w:val="24"/>
                      <w:lang w:eastAsia="lt-LT"/>
                    </w:rPr>
                  </w:pPr>
                  <w:sdt>
                    <w:sdtPr>
                      <w:alias w:val="Numeris"/>
                      <w:tag w:val="nr_ce1f3db1aed3478a9cd2ecbccdbc4d82"/>
                      <w:id w:val="-759603594"/>
                      <w:lock w:val="sdtLocked"/>
                    </w:sdtPr>
                    <w:sdtEndPr/>
                    <w:sdtContent>
                      <w:r>
                        <w:rPr>
                          <w:szCs w:val="24"/>
                          <w:lang w:eastAsia="lt-LT"/>
                        </w:rPr>
                        <w:t>44</w:t>
                      </w:r>
                    </w:sdtContent>
                  </w:sdt>
                  <w:r>
                    <w:rPr>
                      <w:szCs w:val="24"/>
                      <w:lang w:eastAsia="lt-LT"/>
                    </w:rPr>
                    <w:t>. Sociokultūrinėmis paslaugomis siekiama padidėjusio socialinio aktyvumo, sustiprėjusių socialinių ryšių, sumažėjusios socialinės izoliacijos ir vienišumo, didesnio asmenų savarankiškumo bei dalyvavimo bendruomenės gyvenime, sumažėjusios socialinių problemų rizikos.</w:t>
                  </w:r>
                </w:p>
                <w:p w14:paraId="21C31BB8" w14:textId="77777777" w:rsidR="0006597C" w:rsidRDefault="0040330F">
                  <w:pPr>
                    <w:tabs>
                      <w:tab w:val="left" w:pos="1276"/>
                    </w:tabs>
                    <w:ind w:firstLine="851"/>
                    <w:jc w:val="center"/>
                    <w:rPr>
                      <w:bCs/>
                      <w:szCs w:val="24"/>
                      <w:lang w:eastAsia="lt-LT"/>
                    </w:rPr>
                  </w:pPr>
                </w:p>
              </w:sdtContent>
            </w:sdt>
          </w:sdtContent>
        </w:sdt>
        <w:sdt>
          <w:sdtPr>
            <w:alias w:val="skyrius"/>
            <w:tag w:val="part_d1b28f8c6ef747589ce57d161d67d99a"/>
            <w:id w:val="-802223250"/>
            <w:lock w:val="sdtLocked"/>
            <w:placeholder>
              <w:docPart w:val="DefaultPlaceholder_-1854013440"/>
            </w:placeholder>
          </w:sdtPr>
          <w:sdtEndPr>
            <w:rPr>
              <w:szCs w:val="24"/>
              <w:lang w:eastAsia="lt-LT"/>
            </w:rPr>
          </w:sdtEndPr>
          <w:sdtContent>
            <w:p w14:paraId="550B2E32" w14:textId="5E3666F2" w:rsidR="0006597C" w:rsidRDefault="0040330F">
              <w:pPr>
                <w:tabs>
                  <w:tab w:val="left" w:pos="1276"/>
                </w:tabs>
                <w:ind w:firstLine="851"/>
                <w:jc w:val="center"/>
                <w:rPr>
                  <w:b/>
                  <w:szCs w:val="24"/>
                  <w:lang w:eastAsia="lt-LT"/>
                </w:rPr>
              </w:pPr>
              <w:sdt>
                <w:sdtPr>
                  <w:alias w:val="Numeris"/>
                  <w:tag w:val="nr_d1b28f8c6ef747589ce57d161d67d99a"/>
                  <w:id w:val="1074473953"/>
                  <w:lock w:val="sdtLocked"/>
                </w:sdtPr>
                <w:sdtEndPr/>
                <w:sdtContent>
                  <w:r>
                    <w:rPr>
                      <w:b/>
                      <w:szCs w:val="24"/>
                      <w:lang w:eastAsia="lt-LT"/>
                    </w:rPr>
                    <w:t>VIII</w:t>
                  </w:r>
                </w:sdtContent>
              </w:sdt>
              <w:r>
                <w:rPr>
                  <w:b/>
                  <w:szCs w:val="24"/>
                  <w:lang w:eastAsia="lt-LT"/>
                </w:rPr>
                <w:t xml:space="preserve"> SKYRIUS</w:t>
              </w:r>
            </w:p>
            <w:p w14:paraId="28F81187" w14:textId="77777777" w:rsidR="0006597C" w:rsidRDefault="0040330F">
              <w:pPr>
                <w:tabs>
                  <w:tab w:val="left" w:pos="1276"/>
                </w:tabs>
                <w:ind w:firstLine="851"/>
                <w:jc w:val="center"/>
                <w:rPr>
                  <w:b/>
                  <w:szCs w:val="24"/>
                  <w:lang w:eastAsia="lt-LT"/>
                </w:rPr>
              </w:pPr>
              <w:sdt>
                <w:sdtPr>
                  <w:alias w:val="Pavadinimas"/>
                  <w:tag w:val="title_d1b28f8c6ef747589ce57d161d67d99a"/>
                  <w:id w:val="-1372611639"/>
                  <w:lock w:val="sdtLocked"/>
                </w:sdtPr>
                <w:sdtEndPr/>
                <w:sdtContent>
                  <w:r>
                    <w:rPr>
                      <w:b/>
                      <w:szCs w:val="24"/>
                      <w:lang w:eastAsia="lt-LT"/>
                    </w:rPr>
                    <w:t>BAIGIAMOSIOS NUOSTATOS</w:t>
                  </w:r>
                </w:sdtContent>
              </w:sdt>
            </w:p>
            <w:p w14:paraId="4FC527F5" w14:textId="77777777" w:rsidR="0006597C" w:rsidRDefault="0006597C">
              <w:pPr>
                <w:tabs>
                  <w:tab w:val="left" w:pos="1276"/>
                </w:tabs>
                <w:ind w:firstLine="851"/>
                <w:jc w:val="center"/>
                <w:rPr>
                  <w:szCs w:val="24"/>
                  <w:lang w:eastAsia="lt-LT"/>
                </w:rPr>
              </w:pPr>
            </w:p>
            <w:sdt>
              <w:sdtPr>
                <w:alias w:val="45 p."/>
                <w:tag w:val="part_c11b2c8eeb6745b6b1860e6d806a56f8"/>
                <w:id w:val="1873336943"/>
                <w:lock w:val="sdtLocked"/>
              </w:sdtPr>
              <w:sdtEndPr/>
              <w:sdtContent>
                <w:p w14:paraId="599AB985" w14:textId="42E6D171" w:rsidR="0006597C" w:rsidRDefault="0040330F">
                  <w:pPr>
                    <w:spacing w:line="360" w:lineRule="atLeast"/>
                    <w:ind w:firstLine="720"/>
                    <w:jc w:val="both"/>
                    <w:rPr>
                      <w:szCs w:val="24"/>
                      <w:lang w:eastAsia="lt-LT"/>
                    </w:rPr>
                  </w:pPr>
                  <w:sdt>
                    <w:sdtPr>
                      <w:alias w:val="Numeris"/>
                      <w:tag w:val="nr_c11b2c8eeb6745b6b1860e6d806a56f8"/>
                      <w:id w:val="-909152173"/>
                      <w:lock w:val="sdtLocked"/>
                    </w:sdtPr>
                    <w:sdtEndPr/>
                    <w:sdtContent>
                      <w:r>
                        <w:rPr>
                          <w:szCs w:val="24"/>
                        </w:rPr>
                        <w:t>45</w:t>
                      </w:r>
                    </w:sdtContent>
                  </w:sdt>
                  <w:r>
                    <w:rPr>
                      <w:szCs w:val="24"/>
                    </w:rPr>
                    <w:t xml:space="preserve">. </w:t>
                  </w:r>
                  <w:r>
                    <w:rPr>
                      <w:szCs w:val="24"/>
                      <w:lang w:eastAsia="lt-LT"/>
                    </w:rPr>
                    <w:t xml:space="preserve">Socialinių paslaugų įstaigos, teikiančios ir (ar) organizuojančios prevencines socialines paslaugas, </w:t>
                  </w:r>
                  <w:r>
                    <w:rPr>
                      <w:bCs/>
                      <w:szCs w:val="24"/>
                    </w:rPr>
                    <w:t>priimti sprendimai ir veiksmai (neveikimas)</w:t>
                  </w:r>
                  <w:r>
                    <w:rPr>
                      <w:szCs w:val="24"/>
                      <w:lang w:eastAsia="lt-LT"/>
                    </w:rPr>
                    <w:t xml:space="preserve"> dėl netinkamo prevencinių socialinių paslaugų teikimo </w:t>
                  </w:r>
                  <w:r>
                    <w:rPr>
                      <w:color w:val="000000"/>
                      <w:szCs w:val="24"/>
                      <w:shd w:val="clear" w:color="auto" w:fill="FFFFFF"/>
                    </w:rPr>
                    <w:t xml:space="preserve">gali būti apskųsti </w:t>
                  </w:r>
                  <w:r>
                    <w:rPr>
                      <w:szCs w:val="24"/>
                      <w:lang w:eastAsia="lt-LT"/>
                    </w:rPr>
                    <w:t xml:space="preserve">Socialinių paslaugų įstatymo 43 straipsnio nustatyta tvarka. </w:t>
                  </w:r>
                </w:p>
              </w:sdtContent>
            </w:sdt>
            <w:sdt>
              <w:sdtPr>
                <w:alias w:val="46 p."/>
                <w:tag w:val="part_d45e3d5ef3e9409391a28b003b6fe772"/>
                <w:id w:val="1980334709"/>
                <w:lock w:val="sdtLocked"/>
              </w:sdtPr>
              <w:sdtEndPr/>
              <w:sdtContent>
                <w:p w14:paraId="1FCC0327" w14:textId="2BFDC45A" w:rsidR="0006597C" w:rsidRDefault="0040330F">
                  <w:pPr>
                    <w:pBdr>
                      <w:top w:val="nil"/>
                      <w:left w:val="nil"/>
                      <w:bottom w:val="nil"/>
                      <w:right w:val="nil"/>
                      <w:between w:val="nil"/>
                    </w:pBdr>
                    <w:tabs>
                      <w:tab w:val="left" w:pos="1560"/>
                    </w:tabs>
                    <w:spacing w:line="360" w:lineRule="atLeast"/>
                    <w:ind w:firstLine="720"/>
                    <w:jc w:val="both"/>
                    <w:rPr>
                      <w:szCs w:val="24"/>
                      <w:lang w:eastAsia="lt-LT"/>
                    </w:rPr>
                  </w:pPr>
                  <w:sdt>
                    <w:sdtPr>
                      <w:alias w:val="Numeris"/>
                      <w:tag w:val="nr_d45e3d5ef3e9409391a28b003b6fe772"/>
                      <w:id w:val="783076429"/>
                      <w:lock w:val="sdtLocked"/>
                    </w:sdtPr>
                    <w:sdtEndPr/>
                    <w:sdtContent>
                      <w:r>
                        <w:rPr>
                          <w:szCs w:val="24"/>
                          <w:lang w:eastAsia="lt-LT"/>
                        </w:rPr>
                        <w:t>46</w:t>
                      </w:r>
                    </w:sdtContent>
                  </w:sdt>
                  <w:r>
                    <w:rPr>
                      <w:szCs w:val="24"/>
                      <w:lang w:eastAsia="lt-LT"/>
                    </w:rPr>
                    <w:t>. Savivaldybė viešai savo interneto svetainėje ar jos skiltyje (rekomenduojama), taip pat kitomis informavimo priemonėmis (pvz., per visuomenės informavimo priemones, renginius ir pan.)</w:t>
                  </w:r>
                  <w:r>
                    <w:rPr>
                      <w:color w:val="000000"/>
                      <w:szCs w:val="24"/>
                      <w:lang w:eastAsia="lt-LT"/>
                    </w:rPr>
                    <w:t xml:space="preserve"> </w:t>
                  </w:r>
                  <w:r>
                    <w:rPr>
                      <w:szCs w:val="24"/>
                      <w:lang w:eastAsia="lt-LT"/>
                    </w:rPr>
                    <w:t>skelbia informaciją apie jos teritorijoje organizuojamas ir teikiamas prevencines socialines paslaugas: teikiamų prevencinių socialinių paslaugų turinį ir siekiamą rezultatą, prevencinių socialinių paslaugų teikėjus (jų pavadinimus, kontaktinę informaciją – telefono ryšio numerius, elektroninio pašto adresus), prevencinių so</w:t>
                  </w:r>
                  <w:r>
                    <w:rPr>
                      <w:szCs w:val="24"/>
                      <w:lang w:eastAsia="lt-LT"/>
                    </w:rPr>
                    <w:t>cialinių paslaugų gavimo tvarką, prevencinių socialinių paslaugų organizavimą ir teikimą reglamentuojančius teisės aktus.</w:t>
                  </w:r>
                </w:p>
              </w:sdtContent>
            </w:sdt>
            <w:sdt>
              <w:sdtPr>
                <w:alias w:val="47 p."/>
                <w:tag w:val="part_8c5d9ade1acf4276894a9d1f98700aaa"/>
                <w:id w:val="636919223"/>
                <w:lock w:val="sdtLocked"/>
              </w:sdtPr>
              <w:sdtEndPr/>
              <w:sdtContent>
                <w:p w14:paraId="70A1AEDB" w14:textId="78F5E63C" w:rsidR="0006597C" w:rsidRDefault="0040330F">
                  <w:pPr>
                    <w:pBdr>
                      <w:top w:val="nil"/>
                      <w:left w:val="nil"/>
                      <w:bottom w:val="nil"/>
                      <w:right w:val="nil"/>
                      <w:between w:val="nil"/>
                    </w:pBdr>
                    <w:tabs>
                      <w:tab w:val="left" w:pos="1560"/>
                    </w:tabs>
                    <w:spacing w:line="360" w:lineRule="atLeast"/>
                    <w:ind w:firstLine="720"/>
                    <w:jc w:val="both"/>
                    <w:rPr>
                      <w:b/>
                      <w:szCs w:val="24"/>
                      <w:lang w:eastAsia="lt-LT"/>
                    </w:rPr>
                  </w:pPr>
                  <w:sdt>
                    <w:sdtPr>
                      <w:alias w:val="Numeris"/>
                      <w:tag w:val="nr_8c5d9ade1acf4276894a9d1f98700aaa"/>
                      <w:id w:val="308982179"/>
                      <w:lock w:val="sdtLocked"/>
                    </w:sdtPr>
                    <w:sdtEndPr/>
                    <w:sdtContent>
                      <w:r>
                        <w:rPr>
                          <w:szCs w:val="24"/>
                          <w:lang w:eastAsia="lt-LT"/>
                        </w:rPr>
                        <w:t>47</w:t>
                      </w:r>
                    </w:sdtContent>
                  </w:sdt>
                  <w:r>
                    <w:rPr>
                      <w:szCs w:val="24"/>
                      <w:lang w:eastAsia="lt-LT"/>
                    </w:rPr>
                    <w:t xml:space="preserve">. </w:t>
                  </w:r>
                  <w:r>
                    <w:rPr>
                      <w:color w:val="000000"/>
                      <w:szCs w:val="24"/>
                      <w:shd w:val="clear" w:color="auto" w:fill="FFFFFF"/>
                    </w:rPr>
                    <w:t xml:space="preserve">Asmens duomenys, organizuojant ir (ar) teikiant prevencines socialines paslaugas, tvarkomi vadovaujantis </w:t>
                  </w:r>
                  <w:r>
                    <w:rPr>
                      <w:color w:val="000000"/>
                      <w:szCs w:val="24"/>
                      <w:lang w:eastAsia="lt-LT"/>
                    </w:rPr>
                    <w:t xml:space="preserve">2016 m. balandžio 27 d. Europos Parlamento ir Tarybos reglamento </w:t>
                  </w:r>
                  <w:hyperlink r:id="rId19" w:tgtFrame="_blank" w:history="1">
                    <w:r>
                      <w:rPr>
                        <w:color w:val="0000FF" w:themeColor="hyperlink"/>
                        <w:szCs w:val="24"/>
                        <w:u w:val="single"/>
                        <w:lang w:eastAsia="lt-LT"/>
                      </w:rPr>
                      <w:t>(ES) 2016/679</w:t>
                    </w:r>
                  </w:hyperlink>
                  <w:r>
                    <w:rPr>
                      <w:color w:val="000000"/>
                      <w:szCs w:val="24"/>
                      <w:lang w:eastAsia="lt-LT"/>
                    </w:rPr>
                    <w:t xml:space="preserve"> dėl fizinių asmenų apsaugos tvarkant asmens duomenis ir dėl laisvo tokių duomenų judėjimo ir kuriuo panaikinama Direktyva </w:t>
                  </w:r>
                  <w:hyperlink r:id="rId20" w:tgtFrame="_blank" w:history="1">
                    <w:r>
                      <w:rPr>
                        <w:color w:val="0000FF" w:themeColor="hyperlink"/>
                        <w:szCs w:val="24"/>
                        <w:u w:val="single"/>
                        <w:lang w:eastAsia="lt-LT"/>
                      </w:rPr>
                      <w:t>95/46/EB</w:t>
                    </w:r>
                  </w:hyperlink>
                  <w:r>
                    <w:rPr>
                      <w:color w:val="000000"/>
                      <w:szCs w:val="24"/>
                      <w:lang w:eastAsia="lt-LT"/>
                    </w:rPr>
                    <w:t xml:space="preserve"> (Bendrasis duomenų apsaugos reglamentas),</w:t>
                  </w:r>
                  <w:r>
                    <w:rPr>
                      <w:b/>
                      <w:bCs/>
                      <w:color w:val="000000"/>
                      <w:szCs w:val="24"/>
                    </w:rPr>
                    <w:t xml:space="preserve"> </w:t>
                  </w:r>
                  <w:r>
                    <w:rPr>
                      <w:bCs/>
                      <w:color w:val="000000"/>
                      <w:szCs w:val="24"/>
                    </w:rPr>
                    <w:t>Aprašu ir kitais teisės aktais, kuriuose reglamentuojama asmens duomenų apsauga ir tvarkymas.</w:t>
                  </w:r>
                  <w:r>
                    <w:rPr>
                      <w:b/>
                      <w:color w:val="000000"/>
                      <w:szCs w:val="24"/>
                      <w:lang w:eastAsia="lt-LT"/>
                    </w:rPr>
                    <w:t xml:space="preserve"> </w:t>
                  </w:r>
                </w:p>
              </w:sdtContent>
            </w:sdt>
            <w:sdt>
              <w:sdtPr>
                <w:alias w:val="48 p."/>
                <w:tag w:val="part_d7e5ca1931134e73909ad407bcdafa8c"/>
                <w:id w:val="816767600"/>
                <w:lock w:val="sdtLocked"/>
              </w:sdtPr>
              <w:sdtEndPr/>
              <w:sdtContent>
                <w:p w14:paraId="05BDF089" w14:textId="02E419FA" w:rsidR="0006597C" w:rsidRDefault="0040330F">
                  <w:pPr>
                    <w:pBdr>
                      <w:top w:val="nil"/>
                      <w:left w:val="nil"/>
                      <w:bottom w:val="nil"/>
                      <w:right w:val="nil"/>
                      <w:between w:val="nil"/>
                    </w:pBdr>
                    <w:tabs>
                      <w:tab w:val="left" w:pos="1560"/>
                    </w:tabs>
                    <w:spacing w:line="360" w:lineRule="atLeast"/>
                    <w:ind w:firstLine="720"/>
                    <w:jc w:val="both"/>
                    <w:rPr>
                      <w:szCs w:val="24"/>
                      <w:lang w:eastAsia="lt-LT"/>
                    </w:rPr>
                  </w:pPr>
                  <w:sdt>
                    <w:sdtPr>
                      <w:alias w:val="Numeris"/>
                      <w:tag w:val="nr_d7e5ca1931134e73909ad407bcdafa8c"/>
                      <w:id w:val="-775247940"/>
                      <w:lock w:val="sdtLocked"/>
                    </w:sdtPr>
                    <w:sdtEndPr/>
                    <w:sdtContent>
                      <w:r>
                        <w:rPr>
                          <w:szCs w:val="24"/>
                          <w:lang w:eastAsia="lt-LT"/>
                        </w:rPr>
                        <w:t>48</w:t>
                      </w:r>
                    </w:sdtContent>
                  </w:sdt>
                  <w:r>
                    <w:rPr>
                      <w:szCs w:val="24"/>
                      <w:lang w:eastAsia="lt-LT"/>
                    </w:rPr>
                    <w:t xml:space="preserve">. Dokumentai saugomi Lietuvos Respublikos dokumentų ir archyvų įstatyme nustatyta tvarka. </w:t>
                  </w:r>
                </w:p>
              </w:sdtContent>
            </w:sdt>
            <w:sdt>
              <w:sdtPr>
                <w:alias w:val="49 p."/>
                <w:tag w:val="part_0232dbf666e743c8841de8c886a683ee"/>
                <w:id w:val="1433857783"/>
                <w:lock w:val="sdtLocked"/>
                <w:placeholder>
                  <w:docPart w:val="DefaultPlaceholder_-1854013440"/>
                </w:placeholder>
              </w:sdtPr>
              <w:sdtEndPr>
                <w:rPr>
                  <w:szCs w:val="24"/>
                  <w:lang w:eastAsia="lt-LT"/>
                </w:rPr>
              </w:sdtEndPr>
              <w:sdtContent>
                <w:p w14:paraId="62C17DAD" w14:textId="4640459E" w:rsidR="0006597C" w:rsidRDefault="0040330F">
                  <w:pPr>
                    <w:pBdr>
                      <w:top w:val="nil"/>
                      <w:left w:val="nil"/>
                      <w:bottom w:val="nil"/>
                      <w:right w:val="nil"/>
                      <w:between w:val="nil"/>
                    </w:pBdr>
                    <w:tabs>
                      <w:tab w:val="left" w:pos="1560"/>
                    </w:tabs>
                    <w:spacing w:line="360" w:lineRule="atLeast"/>
                    <w:ind w:firstLine="720"/>
                    <w:jc w:val="both"/>
                    <w:rPr>
                      <w:szCs w:val="24"/>
                      <w:lang w:eastAsia="lt-LT"/>
                    </w:rPr>
                  </w:pPr>
                  <w:sdt>
                    <w:sdtPr>
                      <w:alias w:val="Numeris"/>
                      <w:tag w:val="nr_0232dbf666e743c8841de8c886a683ee"/>
                      <w:id w:val="1178937167"/>
                      <w:lock w:val="sdtLocked"/>
                    </w:sdtPr>
                    <w:sdtEndPr/>
                    <w:sdtContent>
                      <w:r>
                        <w:rPr>
                          <w:szCs w:val="24"/>
                          <w:lang w:eastAsia="lt-LT"/>
                        </w:rPr>
                        <w:t>49</w:t>
                      </w:r>
                    </w:sdtContent>
                  </w:sdt>
                  <w:r>
                    <w:rPr>
                      <w:szCs w:val="24"/>
                      <w:lang w:eastAsia="lt-LT"/>
                    </w:rPr>
                    <w:t xml:space="preserve">. Duomenų subjektų teisės įgyvendinamos duomenų valdytojo, į kurį kreipiamasi dėl duomenų subjekto teisių įgyvendinimo, nustatyta tvarka, vadovaujantis Reglamentu </w:t>
                  </w:r>
                  <w:hyperlink r:id="rId21" w:tgtFrame="_blank" w:history="1">
                    <w:r>
                      <w:rPr>
                        <w:color w:val="0000FF" w:themeColor="hyperlink"/>
                        <w:szCs w:val="24"/>
                        <w:u w:val="single"/>
                        <w:lang w:eastAsia="lt-LT"/>
                      </w:rPr>
                      <w:t>(ES) 2016/679</w:t>
                    </w:r>
                  </w:hyperlink>
                  <w:r>
                    <w:rPr>
                      <w:szCs w:val="24"/>
                      <w:lang w:eastAsia="lt-LT"/>
                    </w:rPr>
                    <w:t>.</w:t>
                  </w:r>
                </w:p>
                <w:p w14:paraId="33FF41BF" w14:textId="2AFECE6B" w:rsidR="0006597C" w:rsidRDefault="004433A5">
                  <w:pPr>
                    <w:ind w:firstLine="1134"/>
                    <w:jc w:val="both"/>
                    <w:rPr>
                      <w:szCs w:val="24"/>
                      <w:lang w:eastAsia="lt-LT"/>
                    </w:rPr>
                  </w:pPr>
                </w:p>
              </w:sdtContent>
            </w:sdt>
          </w:sdtContent>
        </w:sdt>
        <w:sdt>
          <w:sdtPr>
            <w:rPr>
              <w:szCs w:val="24"/>
              <w:lang w:eastAsia="lt-LT"/>
            </w:rPr>
            <w:alias w:val="pabaiga"/>
            <w:tag w:val="part_33c5866fb2e24719a7b22bb3b2f56eaf"/>
            <w:id w:val="-82221818"/>
            <w:lock w:val="sdtLocked"/>
            <w:placeholder>
              <w:docPart w:val="DefaultPlaceholder_-1854013440"/>
            </w:placeholder>
          </w:sdtPr>
          <w:sdtEndPr>
            <w:rPr>
              <w:lang w:eastAsia="en-US"/>
            </w:rPr>
          </w:sdtEndPr>
          <w:sdtContent>
            <w:p w14:paraId="730268B6" w14:textId="6FC1EC26" w:rsidR="0006597C" w:rsidRDefault="0040330F">
              <w:pPr>
                <w:widowControl w:val="0"/>
                <w:jc w:val="center"/>
                <w:rPr>
                  <w:color w:val="000000"/>
                  <w:szCs w:val="24"/>
                  <w:lang w:eastAsia="lt-LT"/>
                </w:rPr>
              </w:pPr>
              <w:r>
                <w:rPr>
                  <w:szCs w:val="24"/>
                  <w:lang w:eastAsia="lt-LT"/>
                </w:rPr>
                <w:t>__________________________</w:t>
              </w:r>
            </w:p>
            <w:p w14:paraId="79903C7A" w14:textId="1391F1F2" w:rsidR="0006597C" w:rsidRDefault="004433A5">
              <w:pPr>
                <w:tabs>
                  <w:tab w:val="right" w:pos="9639"/>
                </w:tabs>
                <w:rPr>
                  <w:szCs w:val="24"/>
                </w:rPr>
              </w:pPr>
            </w:p>
          </w:sdtContent>
        </w:sdt>
      </w:sdtContent>
    </w:sdt>
    <w:sectPr w:rsidR="0006597C" w:rsidSect="004433A5">
      <w:pgSz w:w="11907" w:h="16840"/>
      <w:pgMar w:top="1134" w:right="567" w:bottom="1134" w:left="1418" w:header="709" w:footer="709" w:gutter="0"/>
      <w:pgNumType w:start="1"/>
      <w:cols w:space="1296"/>
      <w:titlePg/>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B0CA3DA" w14:textId="77777777" w:rsidR="0040330F" w:rsidRDefault="0040330F">
      <w:pPr>
        <w:rPr>
          <w:szCs w:val="24"/>
          <w:lang w:eastAsia="lt-LT"/>
        </w:rPr>
      </w:pPr>
      <w:r>
        <w:rPr>
          <w:szCs w:val="24"/>
          <w:lang w:eastAsia="lt-LT"/>
        </w:rPr>
        <w:separator/>
      </w:r>
    </w:p>
  </w:endnote>
  <w:endnote w:type="continuationSeparator" w:id="0">
    <w:p w14:paraId="08201366" w14:textId="77777777" w:rsidR="0040330F" w:rsidRDefault="0040330F">
      <w:pPr>
        <w:rPr>
          <w:szCs w:val="24"/>
          <w:lang w:eastAsia="lt-LT"/>
        </w:rPr>
      </w:pPr>
      <w:r>
        <w:rPr>
          <w:szCs w:val="24"/>
          <w:lang w:eastAsia="lt-LT"/>
        </w:rP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TimesLT">
    <w:altName w:val="Times New Roman"/>
    <w:charset w:val="BA"/>
    <w:family w:val="roman"/>
    <w:pitch w:val="variable"/>
    <w:sig w:usb0="E0002AFF" w:usb1="C0007841" w:usb2="00000009" w:usb3="00000000" w:csb0="000001FF" w:csb1="00000000"/>
  </w:font>
  <w:font w:name="Calibri">
    <w:panose1 w:val="020F0502020204030204"/>
    <w:charset w:val="BA"/>
    <w:family w:val="swiss"/>
    <w:pitch w:val="variable"/>
    <w:sig w:usb0="E4002EFF" w:usb1="C200ACFF" w:usb2="00000009" w:usb3="00000000" w:csb0="000001FF" w:csb1="00000000"/>
  </w:font>
  <w:font w:name="Segoe UI">
    <w:panose1 w:val="020B0502040204020203"/>
    <w:charset w:val="BA"/>
    <w:family w:val="swiss"/>
    <w:pitch w:val="variable"/>
    <w:sig w:usb0="E5002EFF" w:usb1="C000E47F" w:usb2="00000029" w:usb3="00000000" w:csb0="000001FF" w:csb1="00000000"/>
  </w:font>
  <w:font w:name="Malgun Gothic">
    <w:panose1 w:val="020B0503020000020004"/>
    <w:charset w:val="81"/>
    <w:family w:val="swiss"/>
    <w:pitch w:val="variable"/>
    <w:sig w:usb0="9000002F" w:usb1="29D77CFB" w:usb2="00000012" w:usb3="00000000" w:csb0="00080001" w:csb1="00000000"/>
  </w:font>
  <w:font w:name="Cambria">
    <w:panose1 w:val="02040503050406030204"/>
    <w:charset w:val="BA"/>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166DFC" w14:textId="09CB40CA" w:rsidR="0006597C" w:rsidRDefault="0040330F">
    <w:pPr>
      <w:tabs>
        <w:tab w:val="center" w:pos="4986"/>
        <w:tab w:val="right" w:pos="9972"/>
      </w:tabs>
    </w:pPr>
    <w:r>
      <w:rPr>
        <w:noProof/>
        <w:lang w:val="en-US"/>
      </w:rPr>
      <mc:AlternateContent>
        <mc:Choice Requires="wps">
          <w:drawing>
            <wp:anchor distT="0" distB="0" distL="0" distR="0" simplePos="0" relativeHeight="251659264" behindDoc="0" locked="0" layoutInCell="1" allowOverlap="1" wp14:anchorId="55814393" wp14:editId="14B7AEC4">
              <wp:simplePos x="635" y="635"/>
              <wp:positionH relativeFrom="page">
                <wp:align>left</wp:align>
              </wp:positionH>
              <wp:positionV relativeFrom="page">
                <wp:align>bottom</wp:align>
              </wp:positionV>
              <wp:extent cx="4638040" cy="345440"/>
              <wp:effectExtent l="0" t="0" r="10160" b="0"/>
              <wp:wrapNone/>
              <wp:docPr id="1936568721" name="Teksto laukas 2" descr="Socialinės apsaugos ir darbo ministerija bei pavaldžios įstaigos | Vidiniam naudojimui">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638040" cy="345440"/>
                      </a:xfrm>
                      <a:prstGeom prst="rect">
                        <a:avLst/>
                      </a:prstGeom>
                      <a:noFill/>
                      <a:ln>
                        <a:noFill/>
                      </a:ln>
                    </wps:spPr>
                    <wps:txbx>
                      <w:txbxContent>
                        <w:p w14:paraId="7B1404E4" w14:textId="4A0C8C13" w:rsidR="0006597C" w:rsidRDefault="0040330F">
                          <w:pPr>
                            <w:rPr>
                              <w:rFonts w:ascii="Calibri" w:eastAsia="Calibri" w:hAnsi="Calibri" w:cs="Calibri"/>
                              <w:color w:val="000000"/>
                              <w:sz w:val="20"/>
                            </w:rPr>
                          </w:pPr>
                          <w:r>
                            <w:rPr>
                              <w:rFonts w:ascii="Calibri" w:eastAsia="Calibri" w:hAnsi="Calibri" w:cs="Calibri"/>
                              <w:color w:val="000000"/>
                              <w:sz w:val="20"/>
                            </w:rPr>
                            <w:t>Socialinės apsaugos ir darbo ministerija bei pavaldžios įstaigos | Vidiniam naudojimui</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55814393" id="_x0000_t202" coordsize="21600,21600" o:spt="202" path="m,l,21600r21600,l21600,xe">
              <v:stroke joinstyle="miter"/>
              <v:path gradientshapeok="t" o:connecttype="rect"/>
            </v:shapetype>
            <v:shape id="Teksto laukas 2" o:spid="_x0000_s1026" type="#_x0000_t202" alt="Socialinės apsaugos ir darbo ministerija bei pavaldžios įstaigos | Vidiniam naudojimui" style="position:absolute;margin-left:0;margin-top:0;width:365.2pt;height:27.2pt;z-index:251659264;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dViDDgIAABsEAAAOAAAAZHJzL2Uyb0RvYy54bWysU01v2zAMvQ/YfxB0X+ykSdEZcYqsRYYB&#10;QVsgHXqWZSk2IImCpMTOfv0o2Um2bqdhF/mJpPnx+LS877UiR+F8C6ak00lOiTAc6tbsS/r9dfPp&#10;jhIfmKmZAiNKehKe3q8+flh2thAzaEDVwhFMYnzR2ZI2IdgiyzxvhGZ+AlYYdEpwmgW8un1WO9Zh&#10;dq2yWZ7fZh242jrgwnu0Pg5Oukr5pRQ8PEvpRSCqpNhbSKdLZxXPbLVkxd4x27R8bIP9QxeatQaL&#10;XlI9ssDIwbV/pNItd+BBhgkHnYGULRdpBpxmmr+bZtcwK9IsSI63F5r8/0vLn447++JI6L9AjwuM&#10;hHTWFx6NcZ5eOh2/2ClBP1J4utAm+kA4Gue3N3f5HF0cfTfzxRwxpsmuf1vnw1cBmkRQUodrSWyx&#10;49aHIfQcEosZ2LRKpdUo85sBc0ZLdm0xotBX/dh3BfUJx3EwbNpbvmmx5pb58MIcrhbbRLmGZzyk&#10;gq6kMCJKGnA//maP8cg4einpUColNahlStQ3g5uYLeZ5HqWVbgjcGVQJTD/ni+g3B/0AqMIpPgjL&#10;E4zBQZ2hdKDfUM3rWA1dzHCsWdLqDB/CIFx8DVys1ykIVWRZ2Jqd5TF1JCsy+dq/MWdHugMu6gnO&#10;YmLFO9aH2Pint+tDQO7TSiKxA5sj36jAtNTxtUSJ/3pPUdc3vfoJAAD//wMAUEsDBBQABgAIAAAA&#10;IQABGZhE2wAAAAQBAAAPAAAAZHJzL2Rvd25yZXYueG1sTI/NTsMwEITvSLyDtUjcqEMJAYVsqqr8&#10;iGsDEhydeBtHjddp7Lbh7TFc2stKoxnNfFssJtuLA42+c4xwO0tAEDdOd9wifH683jyC8EGxVr1j&#10;QvghD4vy8qJQuXZHXtOhCq2IJexzhWBCGHIpfWPIKj9zA3H0Nm60KkQ5tlKP6hjLbS/nSZJJqzqO&#10;C0YNtDLUbKu9Rcie35Zm+Mq+d5u5f/e124bKvSBeX03LJxCBpnAKwx9+RIcyMtVuz9qLHiE+Ev5v&#10;9B7ukhREjXCfpiDLQp7Dl78AAAD//wMAUEsBAi0AFAAGAAgAAAAhALaDOJL+AAAA4QEAABMAAAAA&#10;AAAAAAAAAAAAAAAAAFtDb250ZW50X1R5cGVzXS54bWxQSwECLQAUAAYACAAAACEAOP0h/9YAAACU&#10;AQAACwAAAAAAAAAAAAAAAAAvAQAAX3JlbHMvLnJlbHNQSwECLQAUAAYACAAAACEAi3VYgw4CAAAb&#10;BAAADgAAAAAAAAAAAAAAAAAuAgAAZHJzL2Uyb0RvYy54bWxQSwECLQAUAAYACAAAACEAARmYRNsA&#10;AAAEAQAADwAAAAAAAAAAAAAAAABoBAAAZHJzL2Rvd25yZXYueG1sUEsFBgAAAAAEAAQA8wAAAHAF&#10;AAAAAA==&#10;" filled="f" stroked="f">
              <v:textbox style="mso-fit-shape-to-text:t" inset="20pt,0,0,15pt">
                <w:txbxContent>
                  <w:p w14:paraId="7B1404E4" w14:textId="4A0C8C13" w:rsidR="0006597C" w:rsidRDefault="0040330F">
                    <w:pPr>
                      <w:rPr>
                        <w:rFonts w:ascii="Calibri" w:eastAsia="Calibri" w:hAnsi="Calibri" w:cs="Calibri"/>
                        <w:color w:val="000000"/>
                        <w:sz w:val="20"/>
                      </w:rPr>
                    </w:pPr>
                    <w:r>
                      <w:rPr>
                        <w:rFonts w:ascii="Calibri" w:eastAsia="Calibri" w:hAnsi="Calibri" w:cs="Calibri"/>
                        <w:color w:val="000000"/>
                        <w:sz w:val="20"/>
                      </w:rPr>
                      <w:t>Socialinės apsaugos ir darbo ministerija bei pavaldžios įstaigos | Vidiniam naudojimui</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EF2276" w14:textId="6A41C773" w:rsidR="0006597C" w:rsidRDefault="0040330F">
    <w:pPr>
      <w:tabs>
        <w:tab w:val="center" w:pos="4986"/>
        <w:tab w:val="right" w:pos="9972"/>
      </w:tabs>
    </w:pPr>
    <w:r>
      <w:rPr>
        <w:noProof/>
        <w:lang w:val="en-US"/>
      </w:rPr>
      <mc:AlternateContent>
        <mc:Choice Requires="wps">
          <w:drawing>
            <wp:anchor distT="0" distB="0" distL="0" distR="0" simplePos="0" relativeHeight="251660288" behindDoc="0" locked="0" layoutInCell="1" allowOverlap="1" wp14:anchorId="788D72E5" wp14:editId="5ED086BC">
              <wp:simplePos x="635" y="635"/>
              <wp:positionH relativeFrom="page">
                <wp:align>left</wp:align>
              </wp:positionH>
              <wp:positionV relativeFrom="page">
                <wp:align>bottom</wp:align>
              </wp:positionV>
              <wp:extent cx="4638040" cy="345440"/>
              <wp:effectExtent l="0" t="0" r="10160" b="0"/>
              <wp:wrapNone/>
              <wp:docPr id="1259250166" name="Teksto laukas 3" descr="Socialinės apsaugos ir darbo ministerija bei pavaldžios įstaigos | Vidiniam naudojimui">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638040" cy="345440"/>
                      </a:xfrm>
                      <a:prstGeom prst="rect">
                        <a:avLst/>
                      </a:prstGeom>
                      <a:noFill/>
                      <a:ln>
                        <a:noFill/>
                      </a:ln>
                    </wps:spPr>
                    <wps:txbx>
                      <w:txbxContent>
                        <w:p w14:paraId="5367BFE7" w14:textId="2E077F87" w:rsidR="0006597C" w:rsidRDefault="0006597C">
                          <w:pPr>
                            <w:rPr>
                              <w:rFonts w:ascii="Calibri" w:eastAsia="Calibri" w:hAnsi="Calibri" w:cs="Calibri"/>
                              <w:color w:val="000000"/>
                              <w:sz w:val="20"/>
                            </w:rPr>
                          </w:pP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788D72E5" id="_x0000_t202" coordsize="21600,21600" o:spt="202" path="m,l,21600r21600,l21600,xe">
              <v:stroke joinstyle="miter"/>
              <v:path gradientshapeok="t" o:connecttype="rect"/>
            </v:shapetype>
            <v:shape id="Teksto laukas 3" o:spid="_x0000_s1027" type="#_x0000_t202" alt="Socialinės apsaugos ir darbo ministerija bei pavaldžios įstaigos | Vidiniam naudojimui" style="position:absolute;margin-left:0;margin-top:0;width:365.2pt;height:27.2pt;z-index:251660288;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Xps7EQIAACIEAAAOAAAAZHJzL2Uyb0RvYy54bWysU99v2jAQfp+0/8Hy+0igULURoWKtmCah&#10;thKd+mwcm0SyfZZtSNhfv7MToGv7NO3FOd9d7sf3fZ7fdVqRg3C+AVPS8SinRBgOVWN2Jf31svp2&#10;Q4kPzFRMgRElPQpP7xZfv8xbW4gJ1KAq4QgWMb5obUnrEGyRZZ7XQjM/AisMBiU4zQJe3S6rHGux&#10;ulbZJM+vsxZcZR1w4T16H/ogXaT6UgoenqT0IhBVUpwtpNOlcxvPbDFnxc4xWzd8GIP9wxSaNQab&#10;nks9sMDI3jUfSumGO/Agw4iDzkDKhou0A24zzt9ts6mZFWkXBMfbM0z+/5Xlj4eNfXYkdN+hQwIj&#10;IK31hUdn3KeTTscvTkowjhAez7CJLhCOzun11U0+xRDH2NV0NkUby2SXv63z4YcATaJRUoe0JLTY&#10;Ye1Dn3pKic0MrBqlEjXK/OXAmtGTXUaMVui2HWmqN+NvoTriVg56wr3lqwZbr5kPz8whwzgtqjY8&#10;4SEVtCWFwaKkBvf7M3/MR+AxSkmLiimpQUlTon4aJGQym+Z5VFi6oeFOxjYZ49t8FuNmr+8BxTjG&#10;d2F5MmNyUCdTOtCvKOpl7IYhZjj2LOn2ZN6HXr/4KLhYLlMSismysDYby2PpiFkE9KV7Zc4OqAfk&#10;6xFOmmLFO/D73Pint8t9QAoSMxHfHs0BdhRi4nZ4NFHpb+8p6/K0F38AAAD//wMAUEsDBBQABgAI&#10;AAAAIQABGZhE2wAAAAQBAAAPAAAAZHJzL2Rvd25yZXYueG1sTI/NTsMwEITvSLyDtUjcqEMJAYVs&#10;qqr8iGsDEhydeBtHjddp7Lbh7TFc2stKoxnNfFssJtuLA42+c4xwO0tAEDdOd9wifH683jyC8EGx&#10;Vr1jQvghD4vy8qJQuXZHXtOhCq2IJexzhWBCGHIpfWPIKj9zA3H0Nm60KkQ5tlKP6hjLbS/nSZJJ&#10;qzqOC0YNtDLUbKu9Rcie35Zm+Mq+d5u5f/e124bKvSBeX03LJxCBpnAKwx9+RIcyMtVuz9qLHiE+&#10;Ev5v9B7ukhREjXCfpiDLQp7Dl78AAAD//wMAUEsBAi0AFAAGAAgAAAAhALaDOJL+AAAA4QEAABMA&#10;AAAAAAAAAAAAAAAAAAAAAFtDb250ZW50X1R5cGVzXS54bWxQSwECLQAUAAYACAAAACEAOP0h/9YA&#10;AACUAQAACwAAAAAAAAAAAAAAAAAvAQAAX3JlbHMvLnJlbHNQSwECLQAUAAYACAAAACEAE16bOxEC&#10;AAAiBAAADgAAAAAAAAAAAAAAAAAuAgAAZHJzL2Uyb0RvYy54bWxQSwECLQAUAAYACAAAACEAARmY&#10;RNsAAAAEAQAADwAAAAAAAAAAAAAAAABrBAAAZHJzL2Rvd25yZXYueG1sUEsFBgAAAAAEAAQA8wAA&#10;AHMFAAAAAA==&#10;" filled="f" stroked="f">
              <v:textbox style="mso-fit-shape-to-text:t" inset="20pt,0,0,15pt">
                <w:txbxContent>
                  <w:p w14:paraId="5367BFE7" w14:textId="2E077F87" w:rsidR="0006597C" w:rsidRDefault="0006597C">
                    <w:pPr>
                      <w:rPr>
                        <w:rFonts w:ascii="Calibri" w:eastAsia="Calibri" w:hAnsi="Calibri" w:cs="Calibri"/>
                        <w:color w:val="000000"/>
                        <w:sz w:val="20"/>
                      </w:rPr>
                    </w:pPr>
                  </w:p>
                </w:txbxContent>
              </v:textbox>
              <w10:wrap anchorx="page" anchory="page"/>
            </v:shape>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7E1936" w14:textId="2FDD2171" w:rsidR="0006597C" w:rsidRDefault="0040330F">
    <w:pPr>
      <w:tabs>
        <w:tab w:val="center" w:pos="4986"/>
        <w:tab w:val="right" w:pos="9972"/>
      </w:tabs>
    </w:pPr>
    <w:r>
      <w:rPr>
        <w:noProof/>
        <w:lang w:val="en-US"/>
      </w:rPr>
      <mc:AlternateContent>
        <mc:Choice Requires="wps">
          <w:drawing>
            <wp:anchor distT="0" distB="0" distL="0" distR="0" simplePos="0" relativeHeight="251658240" behindDoc="0" locked="0" layoutInCell="1" allowOverlap="1" wp14:anchorId="5158BEB2" wp14:editId="460280C3">
              <wp:simplePos x="635" y="635"/>
              <wp:positionH relativeFrom="page">
                <wp:align>left</wp:align>
              </wp:positionH>
              <wp:positionV relativeFrom="page">
                <wp:align>bottom</wp:align>
              </wp:positionV>
              <wp:extent cx="4638040" cy="345440"/>
              <wp:effectExtent l="0" t="0" r="10160" b="0"/>
              <wp:wrapNone/>
              <wp:docPr id="128347838" name="Teksto laukas 1" descr="Socialinės apsaugos ir darbo ministerija bei pavaldžios įstaigos | Vidiniam naudojimui">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638040" cy="345440"/>
                      </a:xfrm>
                      <a:prstGeom prst="rect">
                        <a:avLst/>
                      </a:prstGeom>
                      <a:noFill/>
                      <a:ln>
                        <a:noFill/>
                      </a:ln>
                    </wps:spPr>
                    <wps:txbx>
                      <w:txbxContent>
                        <w:p w14:paraId="55D12596" w14:textId="54EFC1B0" w:rsidR="0006597C" w:rsidRDefault="0006597C">
                          <w:pPr>
                            <w:rPr>
                              <w:rFonts w:ascii="Calibri" w:eastAsia="Calibri" w:hAnsi="Calibri" w:cs="Calibri"/>
                              <w:color w:val="000000"/>
                              <w:sz w:val="20"/>
                            </w:rPr>
                          </w:pP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5158BEB2" id="_x0000_t202" coordsize="21600,21600" o:spt="202" path="m,l,21600r21600,l21600,xe">
              <v:stroke joinstyle="miter"/>
              <v:path gradientshapeok="t" o:connecttype="rect"/>
            </v:shapetype>
            <v:shape id="Teksto laukas 1" o:spid="_x0000_s1028" type="#_x0000_t202" alt="Socialinės apsaugos ir darbo ministerija bei pavaldžios įstaigos | Vidiniam naudojimui" style="position:absolute;margin-left:0;margin-top:0;width:365.2pt;height:27.2pt;z-index:251658240;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yGh5EwIAACIEAAAOAAAAZHJzL2Uyb0RvYy54bWysU01v2zAMvQ/YfxB0X+ykSdEZcYqsRYYB&#10;QVsgHXpWZCk2IImCpMTOfv0o2U62bqdhF5kiaX6897S877QiJ+F8A6ak00lOiTAcqsYcSvr9dfPp&#10;jhIfmKmYAiNKehae3q8+fli2thAzqEFVwhEsYnzR2pLWIdgiyzyvhWZ+AlYYDEpwmgW8ukNWOdZi&#10;da2yWZ7fZi24yjrgwnv0PvZBukr1pRQ8PEvpRSCqpDhbSKdL5z6e2WrJioNjtm74MAb7hyk0aww2&#10;vZR6ZIGRo2v+KKUb7sCDDBMOOgMpGy7SDrjNNH+3za5mVqRdEBxvLzD5/1eWP5129sWR0H2BDgmM&#10;gLTWFx6dcZ9OOh2/OCnBOEJ4vsAmukA4Oue3N3f5HEMcYzfzxRxtLJNd/7bOh68CNIlGSR3SktBi&#10;p60PfeqYEpsZ2DRKJWqU+c2BNaMnu44YrdDtO9JUJZ2N4++hOuNWDnrCveWbBltvmQ8vzCHDOC2q&#10;NjzjIRW0JYXBoqQG9+Nv/piPwGOUkhYVU1KDkqZEfTNIyGwxz/OosHRDw43GPhnTz/kixs1RPwCK&#10;cYrvwvJkxuSgRlM60G8o6nXshiFmOPYs6X40H0KvX3wUXKzXKQnFZFnYmp3lsXTELAL62r0xZwfU&#10;A/L1BKOmWPEO/D43/unt+hiQgsRMxLdHc4AdhZi4HR5NVPqv95R1fdqrnwAAAP//AwBQSwMEFAAG&#10;AAgAAAAhAAEZmETbAAAABAEAAA8AAABkcnMvZG93bnJldi54bWxMj81OwzAQhO9IvIO1SNyoQwkB&#10;hWyqqvyIawMSHJ14G0eN12nstuHtMVzay0qjGc18Wywm24sDjb5zjHA7S0AQN0533CJ8frzePILw&#10;QbFWvWNC+CEPi/LyolC5dkde06EKrYgl7HOFYEIYcil9Y8gqP3MDcfQ2brQqRDm2Uo/qGMttL+dJ&#10;kkmrOo4LRg20MtRsq71FyJ7flmb4yr53m7l/97Xbhsq9IF5fTcsnEIGmcArDH35EhzIy1W7P2ose&#10;IT4S/m/0Hu6SFESNcJ+mIMtCnsOXvwAAAP//AwBQSwECLQAUAAYACAAAACEAtoM4kv4AAADhAQAA&#10;EwAAAAAAAAAAAAAAAAAAAAAAW0NvbnRlbnRfVHlwZXNdLnhtbFBLAQItABQABgAIAAAAIQA4/SH/&#10;1gAAAJQBAAALAAAAAAAAAAAAAAAAAC8BAABfcmVscy8ucmVsc1BLAQItABQABgAIAAAAIQBCyGh5&#10;EwIAACIEAAAOAAAAAAAAAAAAAAAAAC4CAABkcnMvZTJvRG9jLnhtbFBLAQItABQABgAIAAAAIQAB&#10;GZhE2wAAAAQBAAAPAAAAAAAAAAAAAAAAAG0EAABkcnMvZG93bnJldi54bWxQSwUGAAAAAAQABADz&#10;AAAAdQUAAAAA&#10;" filled="f" stroked="f">
              <v:textbox style="mso-fit-shape-to-text:t" inset="20pt,0,0,15pt">
                <w:txbxContent>
                  <w:p w14:paraId="55D12596" w14:textId="54EFC1B0" w:rsidR="0006597C" w:rsidRDefault="0006597C">
                    <w:pPr>
                      <w:rPr>
                        <w:rFonts w:ascii="Calibri" w:eastAsia="Calibri" w:hAnsi="Calibri" w:cs="Calibri"/>
                        <w:color w:val="000000"/>
                        <w:sz w:val="20"/>
                      </w:rPr>
                    </w:pP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1BA44A0" w14:textId="77777777" w:rsidR="0040330F" w:rsidRDefault="0040330F">
      <w:pPr>
        <w:rPr>
          <w:szCs w:val="24"/>
          <w:lang w:eastAsia="lt-LT"/>
        </w:rPr>
      </w:pPr>
      <w:r>
        <w:rPr>
          <w:szCs w:val="24"/>
          <w:lang w:eastAsia="lt-LT"/>
        </w:rPr>
        <w:separator/>
      </w:r>
    </w:p>
  </w:footnote>
  <w:footnote w:type="continuationSeparator" w:id="0">
    <w:p w14:paraId="06CE6925" w14:textId="77777777" w:rsidR="0040330F" w:rsidRDefault="0040330F">
      <w:pPr>
        <w:rPr>
          <w:szCs w:val="24"/>
          <w:lang w:eastAsia="lt-LT"/>
        </w:rPr>
      </w:pPr>
      <w:r>
        <w:rPr>
          <w:szCs w:val="24"/>
          <w:lang w:eastAsia="lt-LT"/>
        </w:rP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886DB4" w14:textId="77777777" w:rsidR="0006597C" w:rsidRDefault="0006597C">
    <w:pPr>
      <w:tabs>
        <w:tab w:val="center" w:pos="4680"/>
        <w:tab w:val="right" w:pos="9360"/>
      </w:tabs>
      <w:rPr>
        <w:sz w:val="22"/>
        <w:szCs w:val="22"/>
        <w:lang w:eastAsia="ko-KR"/>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B73C70" w14:textId="702CD28C" w:rsidR="0006597C" w:rsidRDefault="0040330F">
    <w:pPr>
      <w:tabs>
        <w:tab w:val="center" w:pos="4680"/>
        <w:tab w:val="right" w:pos="9360"/>
      </w:tabs>
      <w:jc w:val="center"/>
      <w:rPr>
        <w:szCs w:val="24"/>
        <w:lang w:eastAsia="lt-LT"/>
      </w:rPr>
    </w:pPr>
    <w:r>
      <w:rPr>
        <w:szCs w:val="24"/>
        <w:lang w:eastAsia="lt-LT"/>
      </w:rPr>
      <w:fldChar w:fldCharType="begin"/>
    </w:r>
    <w:r>
      <w:rPr>
        <w:szCs w:val="24"/>
        <w:lang w:eastAsia="lt-LT"/>
      </w:rPr>
      <w:instrText>PAGE   \* MERGEFORMAT</w:instrText>
    </w:r>
    <w:r>
      <w:rPr>
        <w:szCs w:val="24"/>
        <w:lang w:eastAsia="lt-LT"/>
      </w:rPr>
      <w:fldChar w:fldCharType="separate"/>
    </w:r>
    <w:r>
      <w:rPr>
        <w:szCs w:val="24"/>
        <w:lang w:eastAsia="lt-LT"/>
      </w:rPr>
      <w:t>6</w:t>
    </w:r>
    <w:r>
      <w:rPr>
        <w:szCs w:val="24"/>
        <w:lang w:eastAsia="lt-LT"/>
      </w:rPr>
      <w:fldChar w:fldCharType="end"/>
    </w:r>
  </w:p>
  <w:p w14:paraId="3EC70F86" w14:textId="77777777" w:rsidR="0006597C" w:rsidRDefault="0006597C">
    <w:pPr>
      <w:tabs>
        <w:tab w:val="center" w:pos="4680"/>
        <w:tab w:val="right" w:pos="9360"/>
      </w:tabs>
      <w:rPr>
        <w:sz w:val="22"/>
        <w:szCs w:val="22"/>
        <w:lang w:eastAsia="ko-KR"/>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F7DAB1" w14:textId="77777777" w:rsidR="0006597C" w:rsidRDefault="0006597C">
    <w:pPr>
      <w:tabs>
        <w:tab w:val="center" w:pos="4680"/>
        <w:tab w:val="right" w:pos="9360"/>
      </w:tabs>
      <w:rPr>
        <w:sz w:val="22"/>
        <w:szCs w:val="22"/>
        <w:lang w:eastAsia="lt-LT"/>
      </w:rPr>
    </w:pPr>
  </w:p>
</w:hdr>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hyphenationZone w:val="396"/>
  <w:doNotHyphenateCaps/>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A5323"/>
    <w:rsid w:val="0006597C"/>
    <w:rsid w:val="001A5323"/>
    <w:rsid w:val="0040330F"/>
    <w:rsid w:val="004433A5"/>
    <w:rsid w:val="00DA1F6E"/>
  </w:rsids>
  <m:mathPr>
    <m:mathFont m:val="Cambria Math"/>
    <m:brkBin m:val="before"/>
    <m:brkBinSub m:val="--"/>
    <m:smallFrac m:val="0"/>
    <m:dispDef/>
    <m:lMargin m:val="0"/>
    <m:rMargin m:val="0"/>
    <m:defJc m:val="centerGroup"/>
    <m:wrapIndent m:val="1440"/>
    <m:intLim m:val="subSup"/>
    <m:naryLim m:val="undOvr"/>
  </m:mathPr>
  <w:themeFontLang w:val="lt-LT" w:eastAsia="ko-KR"/>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EB1E71B"/>
  <w15:docId w15:val="{B3AA6B59-6258-4C23-A8D0-B0E451B96D9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sz w:val="24"/>
        <w:lang w:val="lt-LT" w:eastAsia="en-US" w:bidi="ar-SA"/>
      </w:rPr>
    </w:rPrDefault>
    <w:pPrDefault/>
  </w:docDefaults>
  <w:latentStyles w:defLockedState="0" w:defUIPriority="0" w:defSemiHidden="0" w:defUnhideWhenUsed="0" w:defQFormat="0" w:count="376">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lsdException w:name="Medium Grid 3"/>
    <w:lsdException w:name="Dark List"/>
    <w:lsdException w:name="Colorful Shading"/>
    <w:lsdException w:name="Colorful List"/>
    <w:lsdException w:name="Colorful Grid"/>
    <w:lsdException w:name="Light Shading Accent 1"/>
    <w:lsdException w:name="Light List Accent 1"/>
    <w:lsdException w:name="Light Grid Accent 1"/>
    <w:lsdException w:name="Medium Shading 1 Accent 1"/>
    <w:lsdException w:name="Medium Shading 2 Accent 1"/>
    <w:lsdException w:name="Medium List 1 Accent 1"/>
    <w:lsdException w:name="Revision" w:semiHidden="1"/>
    <w:lsdException w:name="Medium List 2 Accent 1"/>
    <w:lsdException w:name="Medium Grid 1 Accent 1"/>
    <w:lsdException w:name="Medium Grid 2 Accent 1"/>
    <w:lsdException w:name="Medium Grid 3 Accent 1"/>
    <w:lsdException w:name="Dark List Accent 1"/>
    <w:lsdException w:name="Colorful Shading Accent 1"/>
    <w:lsdException w:name="Colorful List Accent 1"/>
    <w:lsdException w:name="Colorful Grid Accent 1"/>
    <w:lsdException w:name="Light Shading Accent 2"/>
    <w:lsdException w:name="Light List Accent 2"/>
    <w:lsdException w:name="Light Grid Accent 2"/>
    <w:lsdException w:name="Medium Shading 1 Accent 2"/>
    <w:lsdException w:name="Medium Shading 2 Accent 2"/>
    <w:lsdException w:name="Medium List 1 Accent 2"/>
    <w:lsdException w:name="Medium List 2 Accent 2"/>
    <w:lsdException w:name="Medium Grid 1 Accent 2"/>
    <w:lsdException w:name="Medium Grid 2 Accent 2"/>
    <w:lsdException w:name="Medium Grid 3 Accent 2"/>
    <w:lsdException w:name="Dark List Accent 2"/>
    <w:lsdException w:name="Colorful Shading Accent 2"/>
    <w:lsdException w:name="Colorful List Accent 2"/>
    <w:lsdException w:name="Colorful Grid Accent 2"/>
    <w:lsdException w:name="Light Shading Accent 3"/>
    <w:lsdException w:name="Light List Accent 3"/>
    <w:lsdException w:name="Light Grid Accent 3"/>
    <w:lsdException w:name="Medium Shading 1 Accent 3"/>
    <w:lsdException w:name="Medium Shading 2 Accent 3"/>
    <w:lsdException w:name="Medium List 1 Accent 3"/>
    <w:lsdException w:name="Medium List 2 Accent 3"/>
    <w:lsdException w:name="Medium Grid 1 Accent 3"/>
    <w:lsdException w:name="Medium Grid 2 Accent 3"/>
    <w:lsdException w:name="Medium Grid 3 Accent 3"/>
    <w:lsdException w:name="Dark List Accent 3"/>
    <w:lsdException w:name="Colorful Shading Accent 3"/>
    <w:lsdException w:name="Colorful List Accent 3"/>
    <w:lsdException w:name="Colorful Grid Accent 3"/>
    <w:lsdException w:name="Light Shading Accent 4"/>
    <w:lsdException w:name="Light List Accent 4"/>
    <w:lsdException w:name="Light Grid Accent 4"/>
    <w:lsdException w:name="Medium Shading 1 Accent 4"/>
    <w:lsdException w:name="Medium Shading 2 Accent 4"/>
    <w:lsdException w:name="Medium List 1 Accent 4"/>
    <w:lsdException w:name="Medium List 2 Accent 4"/>
    <w:lsdException w:name="Medium Grid 1 Accent 4"/>
    <w:lsdException w:name="Medium Grid 2 Accent 4"/>
    <w:lsdException w:name="Medium Grid 3 Accent 4"/>
    <w:lsdException w:name="Dark List Accent 4"/>
    <w:lsdException w:name="Colorful Shading Accent 4"/>
    <w:lsdException w:name="Colorful List Accent 4"/>
    <w:lsdException w:name="Colorful Grid Accent 4"/>
    <w:lsdException w:name="Light Shading Accent 5"/>
    <w:lsdException w:name="Light List Accent 5"/>
    <w:lsdException w:name="Light Grid Accent 5"/>
    <w:lsdException w:name="Medium Shading 1 Accent 5"/>
    <w:lsdException w:name="Medium Shading 2 Accent 5"/>
    <w:lsdException w:name="Medium List 1 Accent 5"/>
    <w:lsdException w:name="Medium List 2 Accent 5"/>
    <w:lsdException w:name="Medium Grid 1 Accent 5"/>
    <w:lsdException w:name="Medium Grid 2 Accent 5"/>
    <w:lsdException w:name="Medium Grid 3 Accent 5"/>
    <w:lsdException w:name="Dark List Accent 5"/>
    <w:lsdException w:name="Colorful Shading Accent 5"/>
    <w:lsdException w:name="Colorful List Accent 5"/>
    <w:lsdException w:name="Colorful Grid Accent 5"/>
    <w:lsdException w:name="Light Shading Accent 6"/>
    <w:lsdException w:name="Light List Accent 6"/>
    <w:lsdException w:name="Light Grid Accent 6"/>
    <w:lsdException w:name="Medium Shading 1 Accent 6"/>
    <w:lsdException w:name="Medium Shading 2 Accent 6"/>
    <w:lsdException w:name="Medium List 1 Accent 6"/>
    <w:lsdException w:name="Medium List 2 Accent 6"/>
    <w:lsdException w:name="Medium Grid 1 Accent 6"/>
    <w:lsdException w:name="Medium Grid 2 Accent 6"/>
    <w:lsdException w:name="Medium Grid 3 Accent 6"/>
    <w:lsdException w:name="Dark List Accent 6"/>
    <w:lsdException w:name="Colorful Shading Accent 6"/>
    <w:lsdException w:name="Colorful List Accent 6"/>
    <w:lsdException w:name="Colorful Grid Accent 6"/>
    <w:lsdException w:name="Bibliography" w:semiHidden="1" w:unhideWhenUsed="1"/>
    <w:lsdException w:name="TOC Heading" w:semiHidden="1"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prastasis">
    <w:name w:val="Normal"/>
    <w:qFormat/>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character" w:styleId="Vietosrezervavimoenklotekstas">
    <w:name w:val="Placeholder Text"/>
    <w:basedOn w:val="Numatytasispastraiposriftas"/>
    <w:rsid w:val="004433A5"/>
    <w:rPr>
      <w:color w:val="66666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48597939">
      <w:bodyDiv w:val="1"/>
      <w:marLeft w:val="0"/>
      <w:marRight w:val="0"/>
      <w:marTop w:val="0"/>
      <w:marBottom w:val="0"/>
      <w:divBdr>
        <w:top w:val="none" w:sz="0" w:space="0" w:color="auto"/>
        <w:left w:val="none" w:sz="0" w:space="0" w:color="auto"/>
        <w:bottom w:val="none" w:sz="0" w:space="0" w:color="auto"/>
        <w:right w:val="none" w:sz="0" w:space="0" w:color="auto"/>
      </w:divBdr>
      <w:divsChild>
        <w:div w:id="13774001">
          <w:marLeft w:val="0"/>
          <w:marRight w:val="0"/>
          <w:marTop w:val="0"/>
          <w:marBottom w:val="0"/>
          <w:divBdr>
            <w:top w:val="none" w:sz="0" w:space="0" w:color="auto"/>
            <w:left w:val="none" w:sz="0" w:space="0" w:color="auto"/>
            <w:bottom w:val="none" w:sz="0" w:space="0" w:color="auto"/>
            <w:right w:val="none" w:sz="0" w:space="0" w:color="auto"/>
          </w:divBdr>
        </w:div>
        <w:div w:id="25378927">
          <w:marLeft w:val="0"/>
          <w:marRight w:val="0"/>
          <w:marTop w:val="0"/>
          <w:marBottom w:val="0"/>
          <w:divBdr>
            <w:top w:val="none" w:sz="0" w:space="0" w:color="auto"/>
            <w:left w:val="none" w:sz="0" w:space="0" w:color="auto"/>
            <w:bottom w:val="none" w:sz="0" w:space="0" w:color="auto"/>
            <w:right w:val="none" w:sz="0" w:space="0" w:color="auto"/>
          </w:divBdr>
        </w:div>
        <w:div w:id="387922516">
          <w:marLeft w:val="0"/>
          <w:marRight w:val="0"/>
          <w:marTop w:val="0"/>
          <w:marBottom w:val="0"/>
          <w:divBdr>
            <w:top w:val="none" w:sz="0" w:space="0" w:color="auto"/>
            <w:left w:val="none" w:sz="0" w:space="0" w:color="auto"/>
            <w:bottom w:val="none" w:sz="0" w:space="0" w:color="auto"/>
            <w:right w:val="none" w:sz="0" w:space="0" w:color="auto"/>
          </w:divBdr>
        </w:div>
        <w:div w:id="1117408535">
          <w:marLeft w:val="0"/>
          <w:marRight w:val="0"/>
          <w:marTop w:val="0"/>
          <w:marBottom w:val="0"/>
          <w:divBdr>
            <w:top w:val="none" w:sz="0" w:space="0" w:color="auto"/>
            <w:left w:val="none" w:sz="0" w:space="0" w:color="auto"/>
            <w:bottom w:val="none" w:sz="0" w:space="0" w:color="auto"/>
            <w:right w:val="none" w:sz="0" w:space="0" w:color="auto"/>
          </w:divBdr>
        </w:div>
        <w:div w:id="2128892240">
          <w:marLeft w:val="0"/>
          <w:marRight w:val="0"/>
          <w:marTop w:val="0"/>
          <w:marBottom w:val="0"/>
          <w:divBdr>
            <w:top w:val="none" w:sz="0" w:space="0" w:color="auto"/>
            <w:left w:val="none" w:sz="0" w:space="0" w:color="auto"/>
            <w:bottom w:val="none" w:sz="0" w:space="0" w:color="auto"/>
            <w:right w:val="none" w:sz="0" w:space="0" w:color="auto"/>
          </w:divBdr>
        </w:div>
      </w:divsChild>
    </w:div>
    <w:div w:id="224529158">
      <w:bodyDiv w:val="1"/>
      <w:marLeft w:val="0"/>
      <w:marRight w:val="0"/>
      <w:marTop w:val="0"/>
      <w:marBottom w:val="0"/>
      <w:divBdr>
        <w:top w:val="none" w:sz="0" w:space="0" w:color="auto"/>
        <w:left w:val="none" w:sz="0" w:space="0" w:color="auto"/>
        <w:bottom w:val="none" w:sz="0" w:space="0" w:color="auto"/>
        <w:right w:val="none" w:sz="0" w:space="0" w:color="auto"/>
      </w:divBdr>
    </w:div>
    <w:div w:id="518354301">
      <w:bodyDiv w:val="1"/>
      <w:marLeft w:val="0"/>
      <w:marRight w:val="0"/>
      <w:marTop w:val="0"/>
      <w:marBottom w:val="0"/>
      <w:divBdr>
        <w:top w:val="none" w:sz="0" w:space="0" w:color="auto"/>
        <w:left w:val="none" w:sz="0" w:space="0" w:color="auto"/>
        <w:bottom w:val="none" w:sz="0" w:space="0" w:color="auto"/>
        <w:right w:val="none" w:sz="0" w:space="0" w:color="auto"/>
      </w:divBdr>
      <w:divsChild>
        <w:div w:id="249462651">
          <w:marLeft w:val="0"/>
          <w:marRight w:val="0"/>
          <w:marTop w:val="0"/>
          <w:marBottom w:val="0"/>
          <w:divBdr>
            <w:top w:val="none" w:sz="0" w:space="0" w:color="auto"/>
            <w:left w:val="none" w:sz="0" w:space="0" w:color="auto"/>
            <w:bottom w:val="none" w:sz="0" w:space="0" w:color="auto"/>
            <w:right w:val="none" w:sz="0" w:space="0" w:color="auto"/>
          </w:divBdr>
        </w:div>
        <w:div w:id="276835838">
          <w:marLeft w:val="0"/>
          <w:marRight w:val="0"/>
          <w:marTop w:val="0"/>
          <w:marBottom w:val="0"/>
          <w:divBdr>
            <w:top w:val="none" w:sz="0" w:space="0" w:color="auto"/>
            <w:left w:val="none" w:sz="0" w:space="0" w:color="auto"/>
            <w:bottom w:val="none" w:sz="0" w:space="0" w:color="auto"/>
            <w:right w:val="none" w:sz="0" w:space="0" w:color="auto"/>
          </w:divBdr>
        </w:div>
        <w:div w:id="503591643">
          <w:marLeft w:val="0"/>
          <w:marRight w:val="0"/>
          <w:marTop w:val="0"/>
          <w:marBottom w:val="0"/>
          <w:divBdr>
            <w:top w:val="none" w:sz="0" w:space="0" w:color="auto"/>
            <w:left w:val="none" w:sz="0" w:space="0" w:color="auto"/>
            <w:bottom w:val="none" w:sz="0" w:space="0" w:color="auto"/>
            <w:right w:val="none" w:sz="0" w:space="0" w:color="auto"/>
          </w:divBdr>
        </w:div>
        <w:div w:id="799148931">
          <w:marLeft w:val="0"/>
          <w:marRight w:val="0"/>
          <w:marTop w:val="0"/>
          <w:marBottom w:val="0"/>
          <w:divBdr>
            <w:top w:val="none" w:sz="0" w:space="0" w:color="auto"/>
            <w:left w:val="none" w:sz="0" w:space="0" w:color="auto"/>
            <w:bottom w:val="none" w:sz="0" w:space="0" w:color="auto"/>
            <w:right w:val="none" w:sz="0" w:space="0" w:color="auto"/>
          </w:divBdr>
        </w:div>
        <w:div w:id="1127890510">
          <w:marLeft w:val="0"/>
          <w:marRight w:val="0"/>
          <w:marTop w:val="0"/>
          <w:marBottom w:val="0"/>
          <w:divBdr>
            <w:top w:val="none" w:sz="0" w:space="0" w:color="auto"/>
            <w:left w:val="none" w:sz="0" w:space="0" w:color="auto"/>
            <w:bottom w:val="none" w:sz="0" w:space="0" w:color="auto"/>
            <w:right w:val="none" w:sz="0" w:space="0" w:color="auto"/>
          </w:divBdr>
        </w:div>
        <w:div w:id="1194465476">
          <w:marLeft w:val="0"/>
          <w:marRight w:val="0"/>
          <w:marTop w:val="0"/>
          <w:marBottom w:val="0"/>
          <w:divBdr>
            <w:top w:val="none" w:sz="0" w:space="0" w:color="auto"/>
            <w:left w:val="none" w:sz="0" w:space="0" w:color="auto"/>
            <w:bottom w:val="none" w:sz="0" w:space="0" w:color="auto"/>
            <w:right w:val="none" w:sz="0" w:space="0" w:color="auto"/>
          </w:divBdr>
        </w:div>
      </w:divsChild>
    </w:div>
    <w:div w:id="554388445">
      <w:bodyDiv w:val="1"/>
      <w:marLeft w:val="0"/>
      <w:marRight w:val="0"/>
      <w:marTop w:val="0"/>
      <w:marBottom w:val="0"/>
      <w:divBdr>
        <w:top w:val="none" w:sz="0" w:space="0" w:color="auto"/>
        <w:left w:val="none" w:sz="0" w:space="0" w:color="auto"/>
        <w:bottom w:val="none" w:sz="0" w:space="0" w:color="auto"/>
        <w:right w:val="none" w:sz="0" w:space="0" w:color="auto"/>
      </w:divBdr>
      <w:divsChild>
        <w:div w:id="203103135">
          <w:marLeft w:val="0"/>
          <w:marRight w:val="0"/>
          <w:marTop w:val="0"/>
          <w:marBottom w:val="0"/>
          <w:divBdr>
            <w:top w:val="none" w:sz="0" w:space="0" w:color="auto"/>
            <w:left w:val="none" w:sz="0" w:space="0" w:color="auto"/>
            <w:bottom w:val="none" w:sz="0" w:space="0" w:color="auto"/>
            <w:right w:val="none" w:sz="0" w:space="0" w:color="auto"/>
          </w:divBdr>
        </w:div>
        <w:div w:id="206339215">
          <w:marLeft w:val="0"/>
          <w:marRight w:val="0"/>
          <w:marTop w:val="0"/>
          <w:marBottom w:val="0"/>
          <w:divBdr>
            <w:top w:val="none" w:sz="0" w:space="0" w:color="auto"/>
            <w:left w:val="none" w:sz="0" w:space="0" w:color="auto"/>
            <w:bottom w:val="none" w:sz="0" w:space="0" w:color="auto"/>
            <w:right w:val="none" w:sz="0" w:space="0" w:color="auto"/>
          </w:divBdr>
        </w:div>
        <w:div w:id="490559667">
          <w:marLeft w:val="0"/>
          <w:marRight w:val="0"/>
          <w:marTop w:val="0"/>
          <w:marBottom w:val="0"/>
          <w:divBdr>
            <w:top w:val="none" w:sz="0" w:space="0" w:color="auto"/>
            <w:left w:val="none" w:sz="0" w:space="0" w:color="auto"/>
            <w:bottom w:val="none" w:sz="0" w:space="0" w:color="auto"/>
            <w:right w:val="none" w:sz="0" w:space="0" w:color="auto"/>
          </w:divBdr>
        </w:div>
        <w:div w:id="893124916">
          <w:marLeft w:val="0"/>
          <w:marRight w:val="0"/>
          <w:marTop w:val="0"/>
          <w:marBottom w:val="0"/>
          <w:divBdr>
            <w:top w:val="none" w:sz="0" w:space="0" w:color="auto"/>
            <w:left w:val="none" w:sz="0" w:space="0" w:color="auto"/>
            <w:bottom w:val="none" w:sz="0" w:space="0" w:color="auto"/>
            <w:right w:val="none" w:sz="0" w:space="0" w:color="auto"/>
          </w:divBdr>
        </w:div>
        <w:div w:id="1056396246">
          <w:marLeft w:val="0"/>
          <w:marRight w:val="0"/>
          <w:marTop w:val="0"/>
          <w:marBottom w:val="0"/>
          <w:divBdr>
            <w:top w:val="none" w:sz="0" w:space="0" w:color="auto"/>
            <w:left w:val="none" w:sz="0" w:space="0" w:color="auto"/>
            <w:bottom w:val="none" w:sz="0" w:space="0" w:color="auto"/>
            <w:right w:val="none" w:sz="0" w:space="0" w:color="auto"/>
          </w:divBdr>
        </w:div>
        <w:div w:id="1214122644">
          <w:marLeft w:val="0"/>
          <w:marRight w:val="0"/>
          <w:marTop w:val="0"/>
          <w:marBottom w:val="0"/>
          <w:divBdr>
            <w:top w:val="none" w:sz="0" w:space="0" w:color="auto"/>
            <w:left w:val="none" w:sz="0" w:space="0" w:color="auto"/>
            <w:bottom w:val="none" w:sz="0" w:space="0" w:color="auto"/>
            <w:right w:val="none" w:sz="0" w:space="0" w:color="auto"/>
          </w:divBdr>
        </w:div>
        <w:div w:id="1810785642">
          <w:marLeft w:val="0"/>
          <w:marRight w:val="0"/>
          <w:marTop w:val="0"/>
          <w:marBottom w:val="0"/>
          <w:divBdr>
            <w:top w:val="none" w:sz="0" w:space="0" w:color="auto"/>
            <w:left w:val="none" w:sz="0" w:space="0" w:color="auto"/>
            <w:bottom w:val="none" w:sz="0" w:space="0" w:color="auto"/>
            <w:right w:val="none" w:sz="0" w:space="0" w:color="auto"/>
          </w:divBdr>
        </w:div>
        <w:div w:id="1825854536">
          <w:marLeft w:val="0"/>
          <w:marRight w:val="0"/>
          <w:marTop w:val="0"/>
          <w:marBottom w:val="0"/>
          <w:divBdr>
            <w:top w:val="none" w:sz="0" w:space="0" w:color="auto"/>
            <w:left w:val="none" w:sz="0" w:space="0" w:color="auto"/>
            <w:bottom w:val="none" w:sz="0" w:space="0" w:color="auto"/>
            <w:right w:val="none" w:sz="0" w:space="0" w:color="auto"/>
          </w:divBdr>
        </w:div>
        <w:div w:id="1871608103">
          <w:marLeft w:val="0"/>
          <w:marRight w:val="0"/>
          <w:marTop w:val="0"/>
          <w:marBottom w:val="0"/>
          <w:divBdr>
            <w:top w:val="none" w:sz="0" w:space="0" w:color="auto"/>
            <w:left w:val="none" w:sz="0" w:space="0" w:color="auto"/>
            <w:bottom w:val="none" w:sz="0" w:space="0" w:color="auto"/>
            <w:right w:val="none" w:sz="0" w:space="0" w:color="auto"/>
          </w:divBdr>
        </w:div>
      </w:divsChild>
    </w:div>
    <w:div w:id="784545218">
      <w:bodyDiv w:val="1"/>
      <w:marLeft w:val="0"/>
      <w:marRight w:val="0"/>
      <w:marTop w:val="0"/>
      <w:marBottom w:val="0"/>
      <w:divBdr>
        <w:top w:val="none" w:sz="0" w:space="0" w:color="auto"/>
        <w:left w:val="none" w:sz="0" w:space="0" w:color="auto"/>
        <w:bottom w:val="none" w:sz="0" w:space="0" w:color="auto"/>
        <w:right w:val="none" w:sz="0" w:space="0" w:color="auto"/>
      </w:divBdr>
    </w:div>
    <w:div w:id="798456371">
      <w:bodyDiv w:val="1"/>
      <w:marLeft w:val="0"/>
      <w:marRight w:val="0"/>
      <w:marTop w:val="0"/>
      <w:marBottom w:val="0"/>
      <w:divBdr>
        <w:top w:val="none" w:sz="0" w:space="0" w:color="auto"/>
        <w:left w:val="none" w:sz="0" w:space="0" w:color="auto"/>
        <w:bottom w:val="none" w:sz="0" w:space="0" w:color="auto"/>
        <w:right w:val="none" w:sz="0" w:space="0" w:color="auto"/>
      </w:divBdr>
      <w:divsChild>
        <w:div w:id="777801384">
          <w:marLeft w:val="0"/>
          <w:marRight w:val="0"/>
          <w:marTop w:val="0"/>
          <w:marBottom w:val="0"/>
          <w:divBdr>
            <w:top w:val="none" w:sz="0" w:space="0" w:color="auto"/>
            <w:left w:val="none" w:sz="0" w:space="0" w:color="auto"/>
            <w:bottom w:val="none" w:sz="0" w:space="0" w:color="auto"/>
            <w:right w:val="none" w:sz="0" w:space="0" w:color="auto"/>
          </w:divBdr>
        </w:div>
        <w:div w:id="1726877154">
          <w:marLeft w:val="0"/>
          <w:marRight w:val="0"/>
          <w:marTop w:val="0"/>
          <w:marBottom w:val="0"/>
          <w:divBdr>
            <w:top w:val="none" w:sz="0" w:space="0" w:color="auto"/>
            <w:left w:val="none" w:sz="0" w:space="0" w:color="auto"/>
            <w:bottom w:val="none" w:sz="0" w:space="0" w:color="auto"/>
            <w:right w:val="none" w:sz="0" w:space="0" w:color="auto"/>
          </w:divBdr>
        </w:div>
        <w:div w:id="2048795563">
          <w:marLeft w:val="0"/>
          <w:marRight w:val="0"/>
          <w:marTop w:val="0"/>
          <w:marBottom w:val="0"/>
          <w:divBdr>
            <w:top w:val="none" w:sz="0" w:space="0" w:color="auto"/>
            <w:left w:val="none" w:sz="0" w:space="0" w:color="auto"/>
            <w:bottom w:val="none" w:sz="0" w:space="0" w:color="auto"/>
            <w:right w:val="none" w:sz="0" w:space="0" w:color="auto"/>
          </w:divBdr>
        </w:div>
      </w:divsChild>
    </w:div>
    <w:div w:id="1053310696">
      <w:bodyDiv w:val="1"/>
      <w:marLeft w:val="0"/>
      <w:marRight w:val="0"/>
      <w:marTop w:val="0"/>
      <w:marBottom w:val="0"/>
      <w:divBdr>
        <w:top w:val="none" w:sz="0" w:space="0" w:color="auto"/>
        <w:left w:val="none" w:sz="0" w:space="0" w:color="auto"/>
        <w:bottom w:val="none" w:sz="0" w:space="0" w:color="auto"/>
        <w:right w:val="none" w:sz="0" w:space="0" w:color="auto"/>
      </w:divBdr>
      <w:divsChild>
        <w:div w:id="673194205">
          <w:marLeft w:val="0"/>
          <w:marRight w:val="0"/>
          <w:marTop w:val="0"/>
          <w:marBottom w:val="0"/>
          <w:divBdr>
            <w:top w:val="none" w:sz="0" w:space="0" w:color="auto"/>
            <w:left w:val="none" w:sz="0" w:space="0" w:color="auto"/>
            <w:bottom w:val="none" w:sz="0" w:space="0" w:color="auto"/>
            <w:right w:val="none" w:sz="0" w:space="0" w:color="auto"/>
          </w:divBdr>
        </w:div>
        <w:div w:id="811600391">
          <w:marLeft w:val="0"/>
          <w:marRight w:val="0"/>
          <w:marTop w:val="0"/>
          <w:marBottom w:val="0"/>
          <w:divBdr>
            <w:top w:val="none" w:sz="0" w:space="0" w:color="auto"/>
            <w:left w:val="none" w:sz="0" w:space="0" w:color="auto"/>
            <w:bottom w:val="none" w:sz="0" w:space="0" w:color="auto"/>
            <w:right w:val="none" w:sz="0" w:space="0" w:color="auto"/>
          </w:divBdr>
        </w:div>
        <w:div w:id="1302689942">
          <w:marLeft w:val="0"/>
          <w:marRight w:val="0"/>
          <w:marTop w:val="0"/>
          <w:marBottom w:val="0"/>
          <w:divBdr>
            <w:top w:val="none" w:sz="0" w:space="0" w:color="auto"/>
            <w:left w:val="none" w:sz="0" w:space="0" w:color="auto"/>
            <w:bottom w:val="none" w:sz="0" w:space="0" w:color="auto"/>
            <w:right w:val="none" w:sz="0" w:space="0" w:color="auto"/>
          </w:divBdr>
        </w:div>
      </w:divsChild>
    </w:div>
    <w:div w:id="1127159882">
      <w:bodyDiv w:val="1"/>
      <w:marLeft w:val="0"/>
      <w:marRight w:val="0"/>
      <w:marTop w:val="0"/>
      <w:marBottom w:val="0"/>
      <w:divBdr>
        <w:top w:val="none" w:sz="0" w:space="0" w:color="auto"/>
        <w:left w:val="none" w:sz="0" w:space="0" w:color="auto"/>
        <w:bottom w:val="none" w:sz="0" w:space="0" w:color="auto"/>
        <w:right w:val="none" w:sz="0" w:space="0" w:color="auto"/>
      </w:divBdr>
      <w:divsChild>
        <w:div w:id="89862966">
          <w:marLeft w:val="0"/>
          <w:marRight w:val="0"/>
          <w:marTop w:val="0"/>
          <w:marBottom w:val="0"/>
          <w:divBdr>
            <w:top w:val="none" w:sz="0" w:space="0" w:color="auto"/>
            <w:left w:val="none" w:sz="0" w:space="0" w:color="auto"/>
            <w:bottom w:val="none" w:sz="0" w:space="0" w:color="auto"/>
            <w:right w:val="none" w:sz="0" w:space="0" w:color="auto"/>
          </w:divBdr>
        </w:div>
        <w:div w:id="898636291">
          <w:marLeft w:val="0"/>
          <w:marRight w:val="0"/>
          <w:marTop w:val="0"/>
          <w:marBottom w:val="0"/>
          <w:divBdr>
            <w:top w:val="none" w:sz="0" w:space="0" w:color="auto"/>
            <w:left w:val="none" w:sz="0" w:space="0" w:color="auto"/>
            <w:bottom w:val="none" w:sz="0" w:space="0" w:color="auto"/>
            <w:right w:val="none" w:sz="0" w:space="0" w:color="auto"/>
          </w:divBdr>
        </w:div>
        <w:div w:id="989941324">
          <w:marLeft w:val="0"/>
          <w:marRight w:val="0"/>
          <w:marTop w:val="0"/>
          <w:marBottom w:val="0"/>
          <w:divBdr>
            <w:top w:val="none" w:sz="0" w:space="0" w:color="auto"/>
            <w:left w:val="none" w:sz="0" w:space="0" w:color="auto"/>
            <w:bottom w:val="none" w:sz="0" w:space="0" w:color="auto"/>
            <w:right w:val="none" w:sz="0" w:space="0" w:color="auto"/>
          </w:divBdr>
        </w:div>
        <w:div w:id="1219048608">
          <w:marLeft w:val="0"/>
          <w:marRight w:val="0"/>
          <w:marTop w:val="0"/>
          <w:marBottom w:val="0"/>
          <w:divBdr>
            <w:top w:val="none" w:sz="0" w:space="0" w:color="auto"/>
            <w:left w:val="none" w:sz="0" w:space="0" w:color="auto"/>
            <w:bottom w:val="none" w:sz="0" w:space="0" w:color="auto"/>
            <w:right w:val="none" w:sz="0" w:space="0" w:color="auto"/>
          </w:divBdr>
        </w:div>
        <w:div w:id="1406149573">
          <w:marLeft w:val="0"/>
          <w:marRight w:val="0"/>
          <w:marTop w:val="0"/>
          <w:marBottom w:val="0"/>
          <w:divBdr>
            <w:top w:val="none" w:sz="0" w:space="0" w:color="auto"/>
            <w:left w:val="none" w:sz="0" w:space="0" w:color="auto"/>
            <w:bottom w:val="none" w:sz="0" w:space="0" w:color="auto"/>
            <w:right w:val="none" w:sz="0" w:space="0" w:color="auto"/>
          </w:divBdr>
        </w:div>
        <w:div w:id="1910189485">
          <w:marLeft w:val="0"/>
          <w:marRight w:val="0"/>
          <w:marTop w:val="0"/>
          <w:marBottom w:val="0"/>
          <w:divBdr>
            <w:top w:val="none" w:sz="0" w:space="0" w:color="auto"/>
            <w:left w:val="none" w:sz="0" w:space="0" w:color="auto"/>
            <w:bottom w:val="none" w:sz="0" w:space="0" w:color="auto"/>
            <w:right w:val="none" w:sz="0" w:space="0" w:color="auto"/>
          </w:divBdr>
        </w:div>
        <w:div w:id="2068987416">
          <w:marLeft w:val="0"/>
          <w:marRight w:val="0"/>
          <w:marTop w:val="0"/>
          <w:marBottom w:val="0"/>
          <w:divBdr>
            <w:top w:val="none" w:sz="0" w:space="0" w:color="auto"/>
            <w:left w:val="none" w:sz="0" w:space="0" w:color="auto"/>
            <w:bottom w:val="none" w:sz="0" w:space="0" w:color="auto"/>
            <w:right w:val="none" w:sz="0" w:space="0" w:color="auto"/>
          </w:divBdr>
        </w:div>
      </w:divsChild>
    </w:div>
    <w:div w:id="1178732053">
      <w:bodyDiv w:val="1"/>
      <w:marLeft w:val="0"/>
      <w:marRight w:val="0"/>
      <w:marTop w:val="0"/>
      <w:marBottom w:val="0"/>
      <w:divBdr>
        <w:top w:val="none" w:sz="0" w:space="0" w:color="auto"/>
        <w:left w:val="none" w:sz="0" w:space="0" w:color="auto"/>
        <w:bottom w:val="none" w:sz="0" w:space="0" w:color="auto"/>
        <w:right w:val="none" w:sz="0" w:space="0" w:color="auto"/>
      </w:divBdr>
    </w:div>
    <w:div w:id="1308164318">
      <w:bodyDiv w:val="1"/>
      <w:marLeft w:val="0"/>
      <w:marRight w:val="0"/>
      <w:marTop w:val="0"/>
      <w:marBottom w:val="0"/>
      <w:divBdr>
        <w:top w:val="none" w:sz="0" w:space="0" w:color="auto"/>
        <w:left w:val="none" w:sz="0" w:space="0" w:color="auto"/>
        <w:bottom w:val="none" w:sz="0" w:space="0" w:color="auto"/>
        <w:right w:val="none" w:sz="0" w:space="0" w:color="auto"/>
      </w:divBdr>
      <w:divsChild>
        <w:div w:id="202376376">
          <w:marLeft w:val="0"/>
          <w:marRight w:val="0"/>
          <w:marTop w:val="0"/>
          <w:marBottom w:val="0"/>
          <w:divBdr>
            <w:top w:val="none" w:sz="0" w:space="0" w:color="auto"/>
            <w:left w:val="none" w:sz="0" w:space="0" w:color="auto"/>
            <w:bottom w:val="none" w:sz="0" w:space="0" w:color="auto"/>
            <w:right w:val="none" w:sz="0" w:space="0" w:color="auto"/>
          </w:divBdr>
        </w:div>
        <w:div w:id="573129561">
          <w:marLeft w:val="0"/>
          <w:marRight w:val="0"/>
          <w:marTop w:val="0"/>
          <w:marBottom w:val="0"/>
          <w:divBdr>
            <w:top w:val="none" w:sz="0" w:space="0" w:color="auto"/>
            <w:left w:val="none" w:sz="0" w:space="0" w:color="auto"/>
            <w:bottom w:val="none" w:sz="0" w:space="0" w:color="auto"/>
            <w:right w:val="none" w:sz="0" w:space="0" w:color="auto"/>
          </w:divBdr>
        </w:div>
        <w:div w:id="716124652">
          <w:marLeft w:val="0"/>
          <w:marRight w:val="0"/>
          <w:marTop w:val="0"/>
          <w:marBottom w:val="0"/>
          <w:divBdr>
            <w:top w:val="none" w:sz="0" w:space="0" w:color="auto"/>
            <w:left w:val="none" w:sz="0" w:space="0" w:color="auto"/>
            <w:bottom w:val="none" w:sz="0" w:space="0" w:color="auto"/>
            <w:right w:val="none" w:sz="0" w:space="0" w:color="auto"/>
          </w:divBdr>
        </w:div>
        <w:div w:id="890189905">
          <w:marLeft w:val="0"/>
          <w:marRight w:val="0"/>
          <w:marTop w:val="0"/>
          <w:marBottom w:val="0"/>
          <w:divBdr>
            <w:top w:val="none" w:sz="0" w:space="0" w:color="auto"/>
            <w:left w:val="none" w:sz="0" w:space="0" w:color="auto"/>
            <w:bottom w:val="none" w:sz="0" w:space="0" w:color="auto"/>
            <w:right w:val="none" w:sz="0" w:space="0" w:color="auto"/>
          </w:divBdr>
        </w:div>
        <w:div w:id="964458364">
          <w:marLeft w:val="0"/>
          <w:marRight w:val="0"/>
          <w:marTop w:val="0"/>
          <w:marBottom w:val="0"/>
          <w:divBdr>
            <w:top w:val="none" w:sz="0" w:space="0" w:color="auto"/>
            <w:left w:val="none" w:sz="0" w:space="0" w:color="auto"/>
            <w:bottom w:val="none" w:sz="0" w:space="0" w:color="auto"/>
            <w:right w:val="none" w:sz="0" w:space="0" w:color="auto"/>
          </w:divBdr>
        </w:div>
        <w:div w:id="1080709559">
          <w:marLeft w:val="0"/>
          <w:marRight w:val="0"/>
          <w:marTop w:val="0"/>
          <w:marBottom w:val="0"/>
          <w:divBdr>
            <w:top w:val="none" w:sz="0" w:space="0" w:color="auto"/>
            <w:left w:val="none" w:sz="0" w:space="0" w:color="auto"/>
            <w:bottom w:val="none" w:sz="0" w:space="0" w:color="auto"/>
            <w:right w:val="none" w:sz="0" w:space="0" w:color="auto"/>
          </w:divBdr>
        </w:div>
        <w:div w:id="1357072557">
          <w:marLeft w:val="0"/>
          <w:marRight w:val="0"/>
          <w:marTop w:val="0"/>
          <w:marBottom w:val="0"/>
          <w:divBdr>
            <w:top w:val="none" w:sz="0" w:space="0" w:color="auto"/>
            <w:left w:val="none" w:sz="0" w:space="0" w:color="auto"/>
            <w:bottom w:val="none" w:sz="0" w:space="0" w:color="auto"/>
            <w:right w:val="none" w:sz="0" w:space="0" w:color="auto"/>
          </w:divBdr>
        </w:div>
        <w:div w:id="1692955403">
          <w:marLeft w:val="0"/>
          <w:marRight w:val="0"/>
          <w:marTop w:val="0"/>
          <w:marBottom w:val="0"/>
          <w:divBdr>
            <w:top w:val="none" w:sz="0" w:space="0" w:color="auto"/>
            <w:left w:val="none" w:sz="0" w:space="0" w:color="auto"/>
            <w:bottom w:val="none" w:sz="0" w:space="0" w:color="auto"/>
            <w:right w:val="none" w:sz="0" w:space="0" w:color="auto"/>
          </w:divBdr>
        </w:div>
        <w:div w:id="1952198941">
          <w:marLeft w:val="0"/>
          <w:marRight w:val="0"/>
          <w:marTop w:val="0"/>
          <w:marBottom w:val="0"/>
          <w:divBdr>
            <w:top w:val="none" w:sz="0" w:space="0" w:color="auto"/>
            <w:left w:val="none" w:sz="0" w:space="0" w:color="auto"/>
            <w:bottom w:val="none" w:sz="0" w:space="0" w:color="auto"/>
            <w:right w:val="none" w:sz="0" w:space="0" w:color="auto"/>
          </w:divBdr>
        </w:div>
        <w:div w:id="1969821933">
          <w:marLeft w:val="0"/>
          <w:marRight w:val="0"/>
          <w:marTop w:val="0"/>
          <w:marBottom w:val="0"/>
          <w:divBdr>
            <w:top w:val="none" w:sz="0" w:space="0" w:color="auto"/>
            <w:left w:val="none" w:sz="0" w:space="0" w:color="auto"/>
            <w:bottom w:val="none" w:sz="0" w:space="0" w:color="auto"/>
            <w:right w:val="none" w:sz="0" w:space="0" w:color="auto"/>
          </w:divBdr>
        </w:div>
        <w:div w:id="2114667878">
          <w:marLeft w:val="0"/>
          <w:marRight w:val="0"/>
          <w:marTop w:val="0"/>
          <w:marBottom w:val="0"/>
          <w:divBdr>
            <w:top w:val="none" w:sz="0" w:space="0" w:color="auto"/>
            <w:left w:val="none" w:sz="0" w:space="0" w:color="auto"/>
            <w:bottom w:val="none" w:sz="0" w:space="0" w:color="auto"/>
            <w:right w:val="none" w:sz="0" w:space="0" w:color="auto"/>
          </w:divBdr>
        </w:div>
        <w:div w:id="2119713085">
          <w:marLeft w:val="0"/>
          <w:marRight w:val="0"/>
          <w:marTop w:val="0"/>
          <w:marBottom w:val="0"/>
          <w:divBdr>
            <w:top w:val="none" w:sz="0" w:space="0" w:color="auto"/>
            <w:left w:val="none" w:sz="0" w:space="0" w:color="auto"/>
            <w:bottom w:val="none" w:sz="0" w:space="0" w:color="auto"/>
            <w:right w:val="none" w:sz="0" w:space="0" w:color="auto"/>
          </w:divBdr>
        </w:div>
      </w:divsChild>
    </w:div>
    <w:div w:id="1431269573">
      <w:bodyDiv w:val="1"/>
      <w:marLeft w:val="0"/>
      <w:marRight w:val="0"/>
      <w:marTop w:val="0"/>
      <w:marBottom w:val="0"/>
      <w:divBdr>
        <w:top w:val="none" w:sz="0" w:space="0" w:color="auto"/>
        <w:left w:val="none" w:sz="0" w:space="0" w:color="auto"/>
        <w:bottom w:val="none" w:sz="0" w:space="0" w:color="auto"/>
        <w:right w:val="none" w:sz="0" w:space="0" w:color="auto"/>
      </w:divBdr>
      <w:divsChild>
        <w:div w:id="1569875473">
          <w:marLeft w:val="0"/>
          <w:marRight w:val="0"/>
          <w:marTop w:val="0"/>
          <w:marBottom w:val="0"/>
          <w:divBdr>
            <w:top w:val="single" w:sz="2" w:space="3" w:color="B4B4B4"/>
            <w:left w:val="single" w:sz="2" w:space="12" w:color="B4B4B4"/>
            <w:bottom w:val="single" w:sz="6" w:space="3" w:color="B4B4B4"/>
            <w:right w:val="single" w:sz="2" w:space="12" w:color="B4B4B4"/>
          </w:divBdr>
        </w:div>
      </w:divsChild>
    </w:div>
    <w:div w:id="1434133315">
      <w:bodyDiv w:val="1"/>
      <w:marLeft w:val="0"/>
      <w:marRight w:val="0"/>
      <w:marTop w:val="0"/>
      <w:marBottom w:val="0"/>
      <w:divBdr>
        <w:top w:val="none" w:sz="0" w:space="0" w:color="auto"/>
        <w:left w:val="none" w:sz="0" w:space="0" w:color="auto"/>
        <w:bottom w:val="none" w:sz="0" w:space="0" w:color="auto"/>
        <w:right w:val="none" w:sz="0" w:space="0" w:color="auto"/>
      </w:divBdr>
    </w:div>
    <w:div w:id="1556620714">
      <w:bodyDiv w:val="1"/>
      <w:marLeft w:val="0"/>
      <w:marRight w:val="0"/>
      <w:marTop w:val="0"/>
      <w:marBottom w:val="0"/>
      <w:divBdr>
        <w:top w:val="none" w:sz="0" w:space="0" w:color="auto"/>
        <w:left w:val="none" w:sz="0" w:space="0" w:color="auto"/>
        <w:bottom w:val="none" w:sz="0" w:space="0" w:color="auto"/>
        <w:right w:val="none" w:sz="0" w:space="0" w:color="auto"/>
      </w:divBdr>
    </w:div>
    <w:div w:id="1586838796">
      <w:bodyDiv w:val="1"/>
      <w:marLeft w:val="0"/>
      <w:marRight w:val="0"/>
      <w:marTop w:val="0"/>
      <w:marBottom w:val="0"/>
      <w:divBdr>
        <w:top w:val="none" w:sz="0" w:space="0" w:color="auto"/>
        <w:left w:val="none" w:sz="0" w:space="0" w:color="auto"/>
        <w:bottom w:val="none" w:sz="0" w:space="0" w:color="auto"/>
        <w:right w:val="none" w:sz="0" w:space="0" w:color="auto"/>
      </w:divBdr>
    </w:div>
    <w:div w:id="1629893774">
      <w:bodyDiv w:val="1"/>
      <w:marLeft w:val="0"/>
      <w:marRight w:val="0"/>
      <w:marTop w:val="0"/>
      <w:marBottom w:val="0"/>
      <w:divBdr>
        <w:top w:val="none" w:sz="0" w:space="0" w:color="auto"/>
        <w:left w:val="none" w:sz="0" w:space="0" w:color="auto"/>
        <w:bottom w:val="none" w:sz="0" w:space="0" w:color="auto"/>
        <w:right w:val="none" w:sz="0" w:space="0" w:color="auto"/>
      </w:divBdr>
      <w:divsChild>
        <w:div w:id="1029990613">
          <w:marLeft w:val="0"/>
          <w:marRight w:val="0"/>
          <w:marTop w:val="0"/>
          <w:marBottom w:val="0"/>
          <w:divBdr>
            <w:top w:val="none" w:sz="0" w:space="0" w:color="auto"/>
            <w:left w:val="none" w:sz="0" w:space="0" w:color="auto"/>
            <w:bottom w:val="none" w:sz="0" w:space="0" w:color="auto"/>
            <w:right w:val="none" w:sz="0" w:space="0" w:color="auto"/>
          </w:divBdr>
        </w:div>
        <w:div w:id="1458254429">
          <w:marLeft w:val="0"/>
          <w:marRight w:val="0"/>
          <w:marTop w:val="0"/>
          <w:marBottom w:val="0"/>
          <w:divBdr>
            <w:top w:val="none" w:sz="0" w:space="0" w:color="auto"/>
            <w:left w:val="none" w:sz="0" w:space="0" w:color="auto"/>
            <w:bottom w:val="none" w:sz="0" w:space="0" w:color="auto"/>
            <w:right w:val="none" w:sz="0" w:space="0" w:color="auto"/>
          </w:divBdr>
        </w:div>
      </w:divsChild>
    </w:div>
    <w:div w:id="1645626337">
      <w:bodyDiv w:val="1"/>
      <w:marLeft w:val="0"/>
      <w:marRight w:val="0"/>
      <w:marTop w:val="0"/>
      <w:marBottom w:val="0"/>
      <w:divBdr>
        <w:top w:val="none" w:sz="0" w:space="0" w:color="auto"/>
        <w:left w:val="none" w:sz="0" w:space="0" w:color="auto"/>
        <w:bottom w:val="none" w:sz="0" w:space="0" w:color="auto"/>
        <w:right w:val="none" w:sz="0" w:space="0" w:color="auto"/>
      </w:divBdr>
      <w:divsChild>
        <w:div w:id="1356661631">
          <w:marLeft w:val="0"/>
          <w:marRight w:val="0"/>
          <w:marTop w:val="0"/>
          <w:marBottom w:val="0"/>
          <w:divBdr>
            <w:top w:val="none" w:sz="0" w:space="0" w:color="auto"/>
            <w:left w:val="none" w:sz="0" w:space="0" w:color="auto"/>
            <w:bottom w:val="none" w:sz="0" w:space="0" w:color="auto"/>
            <w:right w:val="none" w:sz="0" w:space="0" w:color="auto"/>
          </w:divBdr>
        </w:div>
      </w:divsChild>
    </w:div>
    <w:div w:id="1682243799">
      <w:bodyDiv w:val="1"/>
      <w:marLeft w:val="0"/>
      <w:marRight w:val="0"/>
      <w:marTop w:val="0"/>
      <w:marBottom w:val="0"/>
      <w:divBdr>
        <w:top w:val="none" w:sz="0" w:space="0" w:color="auto"/>
        <w:left w:val="none" w:sz="0" w:space="0" w:color="auto"/>
        <w:bottom w:val="none" w:sz="0" w:space="0" w:color="auto"/>
        <w:right w:val="none" w:sz="0" w:space="0" w:color="auto"/>
      </w:divBdr>
    </w:div>
    <w:div w:id="1755274038">
      <w:bodyDiv w:val="1"/>
      <w:marLeft w:val="0"/>
      <w:marRight w:val="0"/>
      <w:marTop w:val="0"/>
      <w:marBottom w:val="0"/>
      <w:divBdr>
        <w:top w:val="none" w:sz="0" w:space="0" w:color="auto"/>
        <w:left w:val="none" w:sz="0" w:space="0" w:color="auto"/>
        <w:bottom w:val="none" w:sz="0" w:space="0" w:color="auto"/>
        <w:right w:val="none" w:sz="0" w:space="0" w:color="auto"/>
      </w:divBdr>
      <w:divsChild>
        <w:div w:id="718554056">
          <w:marLeft w:val="0"/>
          <w:marRight w:val="0"/>
          <w:marTop w:val="0"/>
          <w:marBottom w:val="0"/>
          <w:divBdr>
            <w:top w:val="none" w:sz="0" w:space="0" w:color="auto"/>
            <w:left w:val="none" w:sz="0" w:space="0" w:color="auto"/>
            <w:bottom w:val="none" w:sz="0" w:space="0" w:color="auto"/>
            <w:right w:val="none" w:sz="0" w:space="0" w:color="auto"/>
          </w:divBdr>
          <w:divsChild>
            <w:div w:id="103958914">
              <w:marLeft w:val="0"/>
              <w:marRight w:val="0"/>
              <w:marTop w:val="0"/>
              <w:marBottom w:val="0"/>
              <w:divBdr>
                <w:top w:val="none" w:sz="0" w:space="0" w:color="auto"/>
                <w:left w:val="none" w:sz="0" w:space="0" w:color="auto"/>
                <w:bottom w:val="none" w:sz="0" w:space="0" w:color="auto"/>
                <w:right w:val="none" w:sz="0" w:space="0" w:color="auto"/>
              </w:divBdr>
            </w:div>
            <w:div w:id="224530481">
              <w:marLeft w:val="0"/>
              <w:marRight w:val="0"/>
              <w:marTop w:val="0"/>
              <w:marBottom w:val="0"/>
              <w:divBdr>
                <w:top w:val="none" w:sz="0" w:space="0" w:color="auto"/>
                <w:left w:val="none" w:sz="0" w:space="0" w:color="auto"/>
                <w:bottom w:val="none" w:sz="0" w:space="0" w:color="auto"/>
                <w:right w:val="none" w:sz="0" w:space="0" w:color="auto"/>
              </w:divBdr>
            </w:div>
            <w:div w:id="658582361">
              <w:marLeft w:val="0"/>
              <w:marRight w:val="0"/>
              <w:marTop w:val="0"/>
              <w:marBottom w:val="0"/>
              <w:divBdr>
                <w:top w:val="none" w:sz="0" w:space="0" w:color="auto"/>
                <w:left w:val="none" w:sz="0" w:space="0" w:color="auto"/>
                <w:bottom w:val="none" w:sz="0" w:space="0" w:color="auto"/>
                <w:right w:val="none" w:sz="0" w:space="0" w:color="auto"/>
              </w:divBdr>
            </w:div>
          </w:divsChild>
        </w:div>
        <w:div w:id="1386415097">
          <w:marLeft w:val="0"/>
          <w:marRight w:val="0"/>
          <w:marTop w:val="0"/>
          <w:marBottom w:val="0"/>
          <w:divBdr>
            <w:top w:val="none" w:sz="0" w:space="0" w:color="auto"/>
            <w:left w:val="none" w:sz="0" w:space="0" w:color="auto"/>
            <w:bottom w:val="none" w:sz="0" w:space="0" w:color="auto"/>
            <w:right w:val="none" w:sz="0" w:space="0" w:color="auto"/>
          </w:divBdr>
        </w:div>
        <w:div w:id="1659453704">
          <w:marLeft w:val="0"/>
          <w:marRight w:val="0"/>
          <w:marTop w:val="0"/>
          <w:marBottom w:val="0"/>
          <w:divBdr>
            <w:top w:val="none" w:sz="0" w:space="0" w:color="auto"/>
            <w:left w:val="none" w:sz="0" w:space="0" w:color="auto"/>
            <w:bottom w:val="none" w:sz="0" w:space="0" w:color="auto"/>
            <w:right w:val="none" w:sz="0" w:space="0" w:color="auto"/>
          </w:divBdr>
        </w:div>
        <w:div w:id="1892232285">
          <w:marLeft w:val="0"/>
          <w:marRight w:val="0"/>
          <w:marTop w:val="0"/>
          <w:marBottom w:val="0"/>
          <w:divBdr>
            <w:top w:val="none" w:sz="0" w:space="0" w:color="auto"/>
            <w:left w:val="none" w:sz="0" w:space="0" w:color="auto"/>
            <w:bottom w:val="none" w:sz="0" w:space="0" w:color="auto"/>
            <w:right w:val="none" w:sz="0" w:space="0" w:color="auto"/>
          </w:divBdr>
        </w:div>
        <w:div w:id="1892301950">
          <w:marLeft w:val="0"/>
          <w:marRight w:val="0"/>
          <w:marTop w:val="0"/>
          <w:marBottom w:val="0"/>
          <w:divBdr>
            <w:top w:val="none" w:sz="0" w:space="0" w:color="auto"/>
            <w:left w:val="none" w:sz="0" w:space="0" w:color="auto"/>
            <w:bottom w:val="none" w:sz="0" w:space="0" w:color="auto"/>
            <w:right w:val="none" w:sz="0" w:space="0" w:color="auto"/>
          </w:divBdr>
        </w:div>
      </w:divsChild>
    </w:div>
    <w:div w:id="1777672614">
      <w:bodyDiv w:val="1"/>
      <w:marLeft w:val="0"/>
      <w:marRight w:val="0"/>
      <w:marTop w:val="0"/>
      <w:marBottom w:val="0"/>
      <w:divBdr>
        <w:top w:val="none" w:sz="0" w:space="0" w:color="auto"/>
        <w:left w:val="none" w:sz="0" w:space="0" w:color="auto"/>
        <w:bottom w:val="none" w:sz="0" w:space="0" w:color="auto"/>
        <w:right w:val="none" w:sz="0" w:space="0" w:color="auto"/>
      </w:divBdr>
      <w:divsChild>
        <w:div w:id="898250835">
          <w:marLeft w:val="0"/>
          <w:marRight w:val="0"/>
          <w:marTop w:val="0"/>
          <w:marBottom w:val="0"/>
          <w:divBdr>
            <w:top w:val="none" w:sz="0" w:space="0" w:color="auto"/>
            <w:left w:val="none" w:sz="0" w:space="0" w:color="auto"/>
            <w:bottom w:val="none" w:sz="0" w:space="0" w:color="auto"/>
            <w:right w:val="none" w:sz="0" w:space="0" w:color="auto"/>
          </w:divBdr>
        </w:div>
        <w:div w:id="1786390203">
          <w:marLeft w:val="0"/>
          <w:marRight w:val="0"/>
          <w:marTop w:val="0"/>
          <w:marBottom w:val="0"/>
          <w:divBdr>
            <w:top w:val="none" w:sz="0" w:space="0" w:color="auto"/>
            <w:left w:val="none" w:sz="0" w:space="0" w:color="auto"/>
            <w:bottom w:val="none" w:sz="0" w:space="0" w:color="auto"/>
            <w:right w:val="none" w:sz="0" w:space="0" w:color="auto"/>
          </w:divBdr>
        </w:div>
      </w:divsChild>
    </w:div>
    <w:div w:id="1823740497">
      <w:bodyDiv w:val="1"/>
      <w:marLeft w:val="0"/>
      <w:marRight w:val="0"/>
      <w:marTop w:val="0"/>
      <w:marBottom w:val="0"/>
      <w:divBdr>
        <w:top w:val="none" w:sz="0" w:space="0" w:color="auto"/>
        <w:left w:val="none" w:sz="0" w:space="0" w:color="auto"/>
        <w:bottom w:val="none" w:sz="0" w:space="0" w:color="auto"/>
        <w:right w:val="none" w:sz="0" w:space="0" w:color="auto"/>
      </w:divBdr>
    </w:div>
    <w:div w:id="1826821250">
      <w:bodyDiv w:val="1"/>
      <w:marLeft w:val="0"/>
      <w:marRight w:val="0"/>
      <w:marTop w:val="0"/>
      <w:marBottom w:val="0"/>
      <w:divBdr>
        <w:top w:val="none" w:sz="0" w:space="0" w:color="auto"/>
        <w:left w:val="none" w:sz="0" w:space="0" w:color="auto"/>
        <w:bottom w:val="none" w:sz="0" w:space="0" w:color="auto"/>
        <w:right w:val="none" w:sz="0" w:space="0" w:color="auto"/>
      </w:divBdr>
    </w:div>
    <w:div w:id="1913587625">
      <w:bodyDiv w:val="1"/>
      <w:marLeft w:val="0"/>
      <w:marRight w:val="0"/>
      <w:marTop w:val="0"/>
      <w:marBottom w:val="0"/>
      <w:divBdr>
        <w:top w:val="none" w:sz="0" w:space="0" w:color="auto"/>
        <w:left w:val="none" w:sz="0" w:space="0" w:color="auto"/>
        <w:bottom w:val="none" w:sz="0" w:space="0" w:color="auto"/>
        <w:right w:val="none" w:sz="0" w:space="0" w:color="auto"/>
      </w:divBdr>
    </w:div>
    <w:div w:id="1937207945">
      <w:bodyDiv w:val="1"/>
      <w:marLeft w:val="0"/>
      <w:marRight w:val="0"/>
      <w:marTop w:val="0"/>
      <w:marBottom w:val="0"/>
      <w:divBdr>
        <w:top w:val="none" w:sz="0" w:space="0" w:color="auto"/>
        <w:left w:val="none" w:sz="0" w:space="0" w:color="auto"/>
        <w:bottom w:val="none" w:sz="0" w:space="0" w:color="auto"/>
        <w:right w:val="none" w:sz="0" w:space="0" w:color="auto"/>
      </w:divBdr>
      <w:divsChild>
        <w:div w:id="132523237">
          <w:marLeft w:val="0"/>
          <w:marRight w:val="0"/>
          <w:marTop w:val="0"/>
          <w:marBottom w:val="0"/>
          <w:divBdr>
            <w:top w:val="none" w:sz="0" w:space="0" w:color="auto"/>
            <w:left w:val="none" w:sz="0" w:space="0" w:color="auto"/>
            <w:bottom w:val="none" w:sz="0" w:space="0" w:color="auto"/>
            <w:right w:val="none" w:sz="0" w:space="0" w:color="auto"/>
          </w:divBdr>
        </w:div>
        <w:div w:id="690956864">
          <w:marLeft w:val="0"/>
          <w:marRight w:val="0"/>
          <w:marTop w:val="0"/>
          <w:marBottom w:val="0"/>
          <w:divBdr>
            <w:top w:val="none" w:sz="0" w:space="0" w:color="auto"/>
            <w:left w:val="none" w:sz="0" w:space="0" w:color="auto"/>
            <w:bottom w:val="none" w:sz="0" w:space="0" w:color="auto"/>
            <w:right w:val="none" w:sz="0" w:space="0" w:color="auto"/>
          </w:divBdr>
        </w:div>
        <w:div w:id="1820220437">
          <w:marLeft w:val="0"/>
          <w:marRight w:val="0"/>
          <w:marTop w:val="0"/>
          <w:marBottom w:val="0"/>
          <w:divBdr>
            <w:top w:val="none" w:sz="0" w:space="0" w:color="auto"/>
            <w:left w:val="none" w:sz="0" w:space="0" w:color="auto"/>
            <w:bottom w:val="none" w:sz="0" w:space="0" w:color="auto"/>
            <w:right w:val="none" w:sz="0" w:space="0" w:color="auto"/>
          </w:divBdr>
        </w:div>
      </w:divsChild>
    </w:div>
    <w:div w:id="2136291479">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1.xml"/><Relationship Id="rId18"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hyperlink" Target="http://eur-lex.europa.eu/legal-content/LIT/TXT/?uri=CELEX:32016R0679&amp;locale=lt" TargetMode="Externa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eader" Target="header3.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hyperlink" Target="http://eur-lex.europa.eu/legal-content/LIT/TXT/?uri=CELEX:31995L0046&amp;locale=lt"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endnotes" Target="end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footer" Target="footer1.xml"/><Relationship Id="rId23"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hyperlink" Target="http://eur-lex.europa.eu/legal-content/LIT/TXT/?uri=CELEX:32016R0679&amp;locale=lt"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2.xml"/><Relationship Id="rId22" Type="http://schemas.openxmlformats.org/officeDocument/2006/relationships/fontTable" Target="fontTable.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40"/>
        <w:category>
          <w:name w:val="Bendrosios nuostatos"/>
          <w:gallery w:val="placeholder"/>
        </w:category>
        <w:types>
          <w:type w:val="bbPlcHdr"/>
        </w:types>
        <w:behaviors>
          <w:behavior w:val="content"/>
        </w:behaviors>
        <w:guid w:val="{1201D4E5-71C7-4101-BDA4-BDF0D390CFB1}"/>
      </w:docPartPr>
      <w:docPartBody>
        <w:p w:rsidR="00523D9B" w:rsidRDefault="00172F21">
          <w:r w:rsidRPr="0066461D">
            <w:rPr>
              <w:rStyle w:val="Vietosrezervavimoenklotekstas"/>
            </w:rPr>
            <w:t>Norėdami įvesti tekstą, spustelėkite arba bakstelėkite čia.</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TimesLT">
    <w:altName w:val="Times New Roman"/>
    <w:charset w:val="BA"/>
    <w:family w:val="roman"/>
    <w:pitch w:val="variable"/>
    <w:sig w:usb0="E0002AFF" w:usb1="C0007841" w:usb2="00000009" w:usb3="00000000" w:csb0="000001FF" w:csb1="00000000"/>
  </w:font>
  <w:font w:name="Calibri">
    <w:panose1 w:val="020F0502020204030204"/>
    <w:charset w:val="BA"/>
    <w:family w:val="swiss"/>
    <w:pitch w:val="variable"/>
    <w:sig w:usb0="E4002EFF" w:usb1="C200ACFF" w:usb2="00000009" w:usb3="00000000" w:csb0="000001FF" w:csb1="00000000"/>
  </w:font>
  <w:font w:name="Segoe UI">
    <w:panose1 w:val="020B0502040204020203"/>
    <w:charset w:val="BA"/>
    <w:family w:val="swiss"/>
    <w:pitch w:val="variable"/>
    <w:sig w:usb0="E5002EFF" w:usb1="C000E47F" w:usb2="00000029" w:usb3="00000000" w:csb0="000001FF" w:csb1="00000000"/>
  </w:font>
  <w:font w:name="Malgun Gothic">
    <w:panose1 w:val="020B0503020000020004"/>
    <w:charset w:val="81"/>
    <w:family w:val="swiss"/>
    <w:pitch w:val="variable"/>
    <w:sig w:usb0="9000002F" w:usb1="29D77CFB" w:usb2="00000012" w:usb3="00000000" w:csb0="00080001" w:csb1="00000000"/>
  </w:font>
  <w:font w:name="Cambria">
    <w:panose1 w:val="02040503050406030204"/>
    <w:charset w:val="BA"/>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296"/>
  <w:hyphenationZone w:val="396"/>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72F21"/>
    <w:rsid w:val="00172F21"/>
    <w:rsid w:val="00523D9B"/>
    <w:rsid w:val="00DA1F6E"/>
  </w:rsids>
  <m:mathPr>
    <m:mathFont m:val="Cambria Math"/>
    <m:brkBin m:val="before"/>
    <m:brkBinSub m:val="--"/>
    <m:smallFrac m:val="0"/>
    <m:dispDef/>
    <m:lMargin m:val="0"/>
    <m:rMargin m:val="0"/>
    <m:defJc m:val="centerGroup"/>
    <m:wrapIndent m:val="1440"/>
    <m:intLim m:val="subSup"/>
    <m:naryLim m:val="undOvr"/>
  </m:mathPr>
  <w:themeFontLang w:val="lt-LT"/>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lt-LT" w:eastAsia="lt-LT"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0"/>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character" w:styleId="Vietosrezervavimoenklotekstas">
    <w:name w:val="Placeholder Text"/>
    <w:basedOn w:val="Numatytasispastraiposriftas"/>
    <w:rsid w:val="00172F21"/>
    <w:rPr>
      <w:color w:val="666666"/>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go:gDocsCustomXmlDataStorage xmlns:go="http://customooxmlschemas.google.com/" xmlns:r="http://schemas.openxmlformats.org/officeDocument/2006/relationships">
  <go:docsCustomData roundtripDataSignature="AMtx7mgVN4YxwBjBnz4ncC6RkFFlqZbvnw==">AMUW2mW3bul2+j9z5ok5iCSpf/KoV/QjkeZGHhhtMgCtqxa+U4J+KgNTlGDDosuoQlZKO7OTAkfdkM9FGtswG8fhdoFAan6pep634jo3aCVVAg1Yi96+SA7J20iBWRdm9691x6sIS+x2VmIHSOAiYasp0NyhZZPbEOZdl/DiBSIVVtnrtopSOfrcv9hCAwWU8muBD2yiWmDBcTVAQ8+i7GgAfbOKMaffkCLppRqGnKyFAOdy7em94eA/9oB30/5O4bxPrKPvKra+0tqX715P+hT/8b3ieu/X6GD2Emo2risglqepURvB/3CY/rfy+aSQaTPQO2OzS92+PFn1H6BE9A6acQRshu7Bqs22EBtC1pX+Mi1tK8lN/wk7hjqTAzhy1n4xmhNsjHOa/jNOwZFfF+/UuZek/z4RLa7q3ZcGVxVI2/E8wghn34L2uULWKdWLUv1Jy6Qb7ttBTRuoht06Pko9HlgBxfYgP4b82iLTT/MR2Far0ACJ1mmTDWUQq2pTQ2VgMYtIjSf9MrNQHGGk/3vsUKEijSKrtgNAk0RX0HX4r9Xi60r7f5jJnvlGSJODUq+MZ+GyDgBdmOgOb7hi/FRL9lbkx2irbSi6ujlkLfNQLoWYf3VVgmFFF7gxTkHxH3EPz8j0yihCpZBuBe8zw2QQwqm3A0S1fILvq7sgNC8EzYXUOewNC3k67tJ+Rz3EU+9cIFCrfoCn39a9CK/KYZjUQ9cC9ifhMijD4S74NS0e35OMBpnygwCPZWgWq+n6Pd9nHJwNKTD50QmShZ7f/7NVb3A9U61gzHyz/JU2wogOYr6/xtJCHa28JhyE6/WX22lCphk67Ab4hpr7oxlA5JW15j1/Od2mOCrPk5aMhw4oN9gGP5J75rUBcWeJEro6q2ZbPg0YMKlSYyC44aWPAtr0kRw+c3CppCMp6oMU5Hofiq50SPr5GXkKSebR8Ee6o41OjpwJf24ORey7sr+yX902deGE+wLp/UmL9lreVI8/5e7bGeZeq64eFKSCIoOXXdK9S6NosMo9DEnPD2n/5rkgAVqFBGlY2Of2JwVf2NIgIzXFexR4izJWtyPp6ZO/QOpEfbxgDpQ/HwRU6uersf7+z6IVcZlXES20YdLfO9CW5nwe8AAlpsKkdHz6DBEwvjdw0iMc5vTh89zB2thCl3eF2v3D40h7MUYfN973hfxybY61ERLqTpXx55gh6/Ls5JEYamSslgdDKJle/QLns5D9iieGiGwHv3xgKK9BzNaf5evxqKYR+3un0UEDo/IZCJz11GEov8PO88iWs+6VIdMjA/jjzRxCW3Nn7TEQAkiD0JK8FG3TdiTyWIMcZZlDkl2x6caXRJ9/7KGar/ZJ8OqSU/UBPlgc+N3FgCdHTKQZh5cr3YEmEoQDKcW4t3u1iGcSlQvz5p0b7UPguVpvyJ9bHnHsc7n7TS6+T5oeqClUbwVIsLuui2k9cEaDkulfXIwYToFcvDgwnpgDunnv6hlU69espsTFAAdV0dNVfjqctUCLPfRITZCUPlHkBz1z7DAUwB/JBcAm7UALS2zlqlAp25omMMH+BmKUxukkAMDYrZC+I5EM4evLlpgCcl2o9EIG9S9hRPH1pwXliBjMUjv0chnzhsM7ELgTHYdDtKvSMg8tDXu+HrJHPAXGIjJo/Kp3mRVec8KSGa7FNDIlyy0o87OUO0vAxbVIitulLNDAkUZNawtju9pISHlzb21HlAwQmZGH/tSfHqzg/p+p7x65RwRJjBV1dDHA5dHffVt6mE4LJVGwywwxP3DcgeNxtmNXaq8xAS0vyhcPsCB89/FYfrPoN94OZAxBJbDdWG4eYoZ3db6Z4kQuL/lZY/ly2XTtFS6CsaFLCeUN+Vj2B9NTQEEblG8JfrjaU2jJ/BUuGHlAQSr7+OqRGxmjF8Ao5Db04A0qSs+tAj5xFYBZwk4sOVQdEkpaO7VnugTMzuX1oZGlW2jOM6dGnyxI8NwUECrveyhYbwWaWn3clhoM9XaSZF4D6DJnwF3j/1kJJGB3g/6U3k61ImfQoDfxLBJxwYPRxUoxZmrjNqhY7wUG87mAW8298rFxWWNbvUjWe+WLRg8kv/2AUYcOmKA1G8I/f2gmgOOa2veG7M7Gdxh1f/rpjF2ueqySMAofvB3KuPgCZSktD7ff0qhCVoGIPUnxGQtyjF7pO/dLw0XuT5N3vnDT6VPyWy2mu5n9lUVrsg5l38tHE6agLzGvHvxKZgv7CfKVYcmIn2GbHKGOZNEhpVkKHICfe7AnUhvdZjTPrkFv4nbFvKCaxwsCRzZfWi+BrczjiH2ieBpEqea9JtW3LB0nRj8ggE5UI0Jf7QVRLRcpWnIX1C7e7tCm5e/vnUAo2jLzN9aG2j3DLv3Lq18osQK+WYfSxMTqfIjHH+6yVM7pWLnD1c8DRA8eFaezMeAQWkekVxb85Ssv3bS/cejIKXDdGKFG+hUSlSazX4TBWrWvs+U61Gs/PfEbpGr5CeBz8RQJ1OPmErqsoVTID+EQDtRXsCfoEDyf/1ZMqkOwgBCa+Q6LqcVtDbM6W9otRvDUU9EsSomUqa4cm+6TvktvTu6+nsp+CEIReOPd+okpiAE9EYgy8jH0i/NNrtILaJR1u8Y/fWSm+p/zdM4YdLAbLVGNEBUOYsX7cqLJ9i3LrJ6S0adjWhQeUnvAsa7RVQWh5WPibEXL0XdfcKJ785S2SCXagQai9es+ktqYZQ268d47LhU+05Vh7ld8APojDWmoqZfHubZO6ZmQJyILqzjMttEnGj2m2zs779IXjYzWC5MSK9p57d/VkKv61kqWJp9q6/PBhPPp4aIgm5JVHrlFTssYITILyXWOkodgVa1f/9WX3naVKNSyBA2HBV0pMwThf6HZTUB/UKTmRaU8eku31gKEhPb5Qpbfg6eKfOO8PMUUC+p3cwLyU2P+s2LKChFEBQzubaMnDM25CJ7Ojj/rvbikUrFboRtoJWoojgWxHucrL/Kfc7D/zP+c1lR65jTieGI84ERZ+PqonhtrjDEjHqoTqjdNUEzc1Y9Xhmpmew5ET4TPkl7fcmlNWNHolFliNDz+KtgQHrNmL0u27h+Oy9A83LZeGDQAhB3XthBqLY+7c5UUIZVaOGLzyK4ijbE3PYIkEz4zGTYU6HxDXhnKtTIzOWw5i29fi6dmCVPtTa7jTOvixWt3ZyteP4Hnx2rtfxulHfZt55ZdkJBkl3K/AXXXqSr+aVq7H1nQpfzaFHYTQ1nAv191kI8z3acbyS+ehzyGNxYdTVLtGCNCsi+MtjyhvjdK1l59cKa8rQldvfm238lQ/sizoCJDqv66/pm1RzAJJ2RGKO9WTji2lm7HZ9RAu6iLaYqMhPsoDCOqf7GA+H5YQu8LmUQisssvSBe+h6r5M+3H2oB5eavVh1H2bnnd10Nuw+YU55JYJIT4R4XPHNS8npCphM1cp2MMRySVBPMSzzJDKe/18Skl5F6lUwXBqJJDQWWMEMimkkvZk8St3KpuAlXaH8Ac91AQsJyhuXddCatitAWNAUojxd8DFDT7bHgdw/RFD/ax5Tm65uaz3rPk2ZJuiPWh+pQKq2pO2IMEyLF+yPCcdFqdqvfnQJDNJQYoo5Mfh3TG1AVd8dagFNCxIdMQm5xJ4vvedSf/QpdMJ74tkrbg7N0zrbjgRHeMk/ro/FNMLlFlZMzbk88AVTCgG7y+SeMG3ePsZGlM/eXOYhbIYBIwCYj6IZ7cro+ypnsg0DPtvjUZx/kiTV5BsQ3L4sezUVzftZFhrDhRef91x0unpnDFRsWRXK+xotgqE9NVUk+rH7hx/nLNOHwRFslM2YgtQZZo2XiQ9jg22+s2QZQ2x94C5ror7j+y4NkgyNB9R3kNEU9vxBOa6NoCGl1f4r5oXN6Kk5lSae8Ia5sSzoL+31aam0OyFP6PG6w5d8jOm5Jm0OSpmtZZRWan7pL2JLqTCr4aJPl/f+oZ3wY9H4EWWZwGAYaSA/olAiRpxhufRCfX8T1meh8jO7kKnC+MQeUdOMNHbWoM9zYBIYUh8uhy55JJrKLaJA1qqjtMkA7PdrhVjDsd/R0dM9jATJU07aGYNCQIhuTGF1NJl+uAPd8zzAkbLgeY5f+PW8e6X9Ub8JiSEZXTvLyDG9XrGmRK+0JzDerbX3QCKT+nk+80yXKylc8DuR4tsv6PJC5UE3pKqljANwq/ZzgRKz6whJ62C3BP0BHeCZAZb2pdC7AwfFBkan823tZFjeV8b5+tbTsy7hZ1jwrzvORbELRi0batUFVKAczysKTQJ49XVgd5HZWHzb3I7ZC4StfPH+DDSV6lmnyDmxnNGdgD88p1TZaDRlCHEtZx8dVrApjfRSCLmXLbjoKTySPv20C8A0Gq/FCw524pPblcRFecfizN+KT4d4VoaP0zWd/fFK361ANanZeWm7L+fGk7+2peFe67zbVjkiT/R0G6o/AELe2zY6O0MjuUNepiqXknj5HI0My8JtwzIdu4ia/PrESnR3c7y7rxSZXJO9VqRv/lsqptkg9UAjlQ2fV/ZfIHbUIEhbshVeQlhSJuBYNZkWQ67TFTdXo41ijI19VgnYsmh8cvMhNkfcjUg+xY5SKOUW25WUpSx+PGKVHyvCp+V3abArXRh5WuTUgz2j9JgGQI5g/2SY/uxJPL9G/vJ8X2DkdQplvs4ts0xswSRmlwY/91v+6Rns1rSmWGrwQYuinhKB2n3iGjE757aFsSGY1yVn+xUdsYn/Bs0PYvj35qunZSNUx0A0WGHpj0/HgIKRwRyLKFar/PMfV/G+7ccXDfALeZdk5B+8rnCEiJ3DZ+XKf8y6lwjlm98iEVRS/IY1i4tpDY8j2VfRT4oSZ1+i32J201Pvmg42YUQwD3vBG1GbVSRcUhanqpcDrkgikgqugcUrGTHg6/2Z7hFEOueJtNlZkLwrrPg6k54j3eKtXbzcI/xdFj5Kz2ZBSEPlXVDRv/vCC6FcyAYrg79gqvRSoHRtrrJUwLzxr3/Rovwm01pU1wDlD+yZdZYlSDMw5MtyjH6PLpDcRvOV1wbYuAHej3lzSrbZLLHe5OU+RZdrMI5BinpxlKDTJYwEKSt3JLBqpkixJ1lQcS3l3Xr/71DKbQ7vly1Yy05RTEwk58HoDj7TCmb9Gh2f4qtYC1v7TNDUeRN8dhBnLobS0vWgbrMm44J3wlniqcXmrylzSsNWBFBMfKTfU/EZit0mAUc2wRXSCXD7rHDky/Y7BjBjcbA2neG1DQW/eZ3pikC58FeMb8lNKyCGyULt4lJmmg1+vi5RfP1HPO/td3hpHbzPp1aQn5SlwUighpC21kP509pGkcHAdwY/M/Wss/HOhME2JV5xFryHjImmWaVJg3I6cVpS6JURvT7kK3rHho62TRn+AawXWCj/yfZ0F6ePS5neESOcavi6LiqJmDChcKkQRznO2Ygw3V9SoYKEMG+EmwoMUz24iA17JamI0ZZoT7BAUgYHqszHOdZ7vHyY9NThD2342R8KsvjrcKIHW/r89/58hbm0VRm5eS1OOomiVJEsBYnpdtYJWB3LNpvcmyhWqnEvuXHXFIoIOnYFqbDK7K2RprXSNnKIWvA1dXwkYCESyvjfsf3tBNXWxXQ+dG6babHeXhGEs472B4zhrPCJHSYtGKee2SiHl3w8iI+OFtN1CmcWAUVSZUzV3nH4d48cEq6YE3u1fSTxyeVrACHh8zWLCNuEcePQXlN5qo29wKmg==</go:docsCustomData>
</go:gDocsCustomXmlDataStorage>
</file>

<file path=customXml/item2.xml><?xml version="1.0" encoding="utf-8"?>
<ct:contentTypeSchema xmlns:ct="http://schemas.microsoft.com/office/2006/metadata/contentType" xmlns:ma="http://schemas.microsoft.com/office/2006/metadata/properties/metaAttributes" ct:_="" ma:_="" ma:contentTypeName="Document" ma:contentTypeID="0x010100EBD47590AAC47E47A6155372D075BEB0" ma:contentTypeVersion="18" ma:contentTypeDescription="Create a new document." ma:contentTypeScope="" ma:versionID="ffb802b838c9a0078098dc5bf0378b2c">
  <xsd:schema xmlns:xsd="http://www.w3.org/2001/XMLSchema" xmlns:xs="http://www.w3.org/2001/XMLSchema" xmlns:p="http://schemas.microsoft.com/office/2006/metadata/properties" xmlns:ns1="http://schemas.microsoft.com/sharepoint/v3" xmlns:ns3="7a346aab-df7c-4193-8ac0-c3335fd467ce" xmlns:ns4="8be379f2-28e8-4e37-8bc5-28b2798f7f19" targetNamespace="http://schemas.microsoft.com/office/2006/metadata/properties" ma:root="true" ma:fieldsID="f5afbe73c0ce0f7f58dd5e9cd84fa123" ns1:_="" ns3:_="" ns4:_="">
    <xsd:import namespace="http://schemas.microsoft.com/sharepoint/v3"/>
    <xsd:import namespace="7a346aab-df7c-4193-8ac0-c3335fd467ce"/>
    <xsd:import namespace="8be379f2-28e8-4e37-8bc5-28b2798f7f19"/>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LengthInSeconds" minOccurs="0"/>
                <xsd:element ref="ns4:MediaServiceAutoTags" minOccurs="0"/>
                <xsd:element ref="ns4:_activity" minOccurs="0"/>
                <xsd:element ref="ns4:MediaServiceObjectDetectorVersions" minOccurs="0"/>
                <xsd:element ref="ns4:MediaServiceSystemTags" minOccurs="0"/>
                <xsd:element ref="ns4:MediaServiceGenerationTime" minOccurs="0"/>
                <xsd:element ref="ns4:MediaServiceEventHashCode" minOccurs="0"/>
                <xsd:element ref="ns4:MediaServiceSearchProperties" minOccurs="0"/>
                <xsd:element ref="ns4:MediaServiceOCR" minOccurs="0"/>
                <xsd:element ref="ns4:MediaServiceLocation"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4" nillable="true" ma:displayName="Unified Compliance Policy Properties" ma:hidden="true" ma:internalName="_ip_UnifiedCompliancePolicyProperties">
      <xsd:simpleType>
        <xsd:restriction base="dms:Note"/>
      </xsd:simpleType>
    </xsd:element>
    <xsd:element name="_ip_UnifiedCompliancePolicyUIAction" ma:index="25"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a346aab-df7c-4193-8ac0-c3335fd467ce"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be379f2-28e8-4e37-8bc5-28b2798f7f19"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description="" ma:hidden="true" ma:indexed="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AutoTags" ma:index="15" nillable="true" ma:displayName="Tags" ma:internalName="MediaServiceAutoTags" ma:readOnly="true">
      <xsd:simpleType>
        <xsd:restriction base="dms:Text"/>
      </xsd:simpleType>
    </xsd:element>
    <xsd:element name="_activity" ma:index="16" nillable="true" ma:displayName="_activity" ma:hidden="true" ma:internalName="_activity">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SystemTags" ma:index="18" nillable="true" ma:displayName="MediaServiceSystemTags" ma:hidden="true" ma:internalName="MediaServiceSystemTags" ma:readOnly="true">
      <xsd:simpleType>
        <xsd:restriction base="dms:Note"/>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CR" ma:index="22" nillable="true" ma:displayName="Extracted Text" ma:internalName="MediaServiceOCR" ma:readOnly="true">
      <xsd:simpleType>
        <xsd:restriction base="dms:Note">
          <xsd:maxLength value="255"/>
        </xsd:restriction>
      </xsd:simpleType>
    </xsd:element>
    <xsd:element name="MediaServiceLocation" ma:index="23" nillable="true" ma:displayName="Location" ma:indexed="true" ma:internalName="MediaServiceLocation" ma:readOnly="true">
      <xsd:simpleType>
        <xsd:restriction base="dms:Text"/>
      </xsd:simpleType>
    </xsd:element>
  </xsd:schema>
  <xsd:schema xmlns:xsd="http://www.w3.org/2001/XMLSchema" xmlns="http://schemas.openxmlformats.org/package/2006/metadata/core-properties"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xs="http://www.w3.org/2001/XMLSchema" xmlns:pc="http://schemas.microsoft.com/office/infopath/2007/PartnerControls"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_activity xmlns="8be379f2-28e8-4e37-8bc5-28b2798f7f19" xsi:nil="true"/>
  </documentManagement>
</p:properties>
</file>

<file path=customXml/item5.xml><?xml version="1.0" encoding="utf-8"?>
<FormTemplates xmlns="http://schemas.microsoft.com/sharepoint/v3/contenttype/forms">
  <Display>DocumentLibraryForm</Display>
  <Edit>DocumentLibraryForm</Edit>
  <New>DocumentLibraryForm</New>
</FormTemplates>
</file>

<file path=customXml/item6.xml><?xml version="1.0" encoding="utf-8"?>
<Parts xmlns="http://lrs.lt/TAIS/DocParts">
  <Part Type="pagrindine" DocPartId="1428a60049bf4f70be3df8b3afe1fd9b" PartId="de49b00a84264eed8c446a4b8eb1d792">
    <Part Type="pastraipa" DocPartId="55f31d2eae2a4b5db6f97204eb513952" PartId="c69d637f4d48409fb65e212165e4c532"/>
    <Part Type="signatura" DocPartId="122df84a1a7c4a3d859bd582a2046734" PartId="e0389b10bd9e4a8e938b36f9390699c0"/>
  </Part>
  <Part Type="patvirtinta" Title="PREVENCINIŲ SOCIALINIŲ PASLAUGŲ ORGANIZAVIMO IR TEIKIMO TVARKOS APRAŠAS" DocPartId="66087a27471848ae948f8821354fd5f6" PartId="c16d170720af4c6f8f2a17375c09d31c">
    <Part Type="skyrius" Nr="1" Title="BENDROSIOS NUOSTATOS" DocPartId="38fb72894f8b4a35b3ea2b913f6dbb48" PartId="7f0baa1e6bfe4c5abd0ca1fe8a29b1da">
      <Part Type="punktas" Nr="1" Abbr="1 p." DocPartId="badefcf4730a4d45af37d3fd4a8b3877" PartId="b67c673f225d4a1982916840c9ccc8aa"/>
      <Part Type="punktas" Nr="2" Abbr="2 p." DocPartId="fb7480ec8d8249d0a63bb25e4a23b1e3" PartId="9632ea8eef0d418ab17fe42c4eacd0c6">
        <Part Type="papunktis" Nr="2.1" Abbr="2.1 pp." DocPartId="c95ea5be4c3a47c2aa904af277534639" PartId="a679a9d03d9841aaac1ee76a4a08ce54"/>
        <Part Type="papunktis" Nr="2.2" Abbr="2.2 pp." DocPartId="0bb82eb62bbe48e89faf73d7a65951f2" PartId="08ccfcb6c68f4de4b1f816b3e583bea5"/>
      </Part>
      <Part Type="punktas" Nr="3" Abbr="3 p." DocPartId="1efd2ebec2244147a5671071b432aa7f" PartId="60e9c2fc7af246b7ac484bb4923cc2aa"/>
    </Part>
    <Part Type="skyrius" Nr="2" Title="KREIPIMASIS DĖL PREVENCINIŲ SOCIALINIŲ PASLAUGŲ TEIKIMO" DocPartId="fed9826e45dd4f1fa5e601b39f94bb7a" PartId="9be6986409fe4ae5a937787e81fe6dac">
      <Part Type="punktas" Nr="4" Abbr="4 p." DocPartId="790633cdc7bf402fbadc3d565fb415b2" PartId="58c6e59312ca4e0d9afd976a59e1ba84">
        <Part Type="papunktis" Nr="4.1" Abbr="4.1 pp." DocPartId="033aedac462d4499a0199b4e3730cdb2" PartId="d451edbbe65e46859e8546dae4f59e7b"/>
        <Part Type="papunktis" Nr="4.2" Abbr="4.2 pp." DocPartId="e5cd33ec386c482abc5e80acb2199a1a" PartId="a97ed477c49042ce8ee33794021c2e14"/>
        <Part Type="papunktis" Nr="4.3" Abbr="4.3 pp." DocPartId="6d1ef14a3f674f63a80f3471a70f3113" PartId="58311ebc861b49a2a79996070de0c5ee"/>
      </Part>
      <Part Type="punktas" Nr="5" Abbr="5 p." DocPartId="9cb0f5addd1a46f28bdaa1cbf4a6e2cd" PartId="3df7b9246ae7491fb40ca1c96cca01b9"/>
      <Part Type="punktas" Nr="6" Abbr="6 p." DocPartId="2186e4f556ac49feaa474eb3de1f2e4b" PartId="cd188258ad1b45909b1ccce7fb78c652"/>
      <Part Type="punktas" Nr="7" Abbr="7 p." DocPartId="c997b59fdaa54d64bd05de8ae48364e8" PartId="0d63ee5bc21d4283a111fdd00a3892b0"/>
    </Part>
    <Part Type="skyrius" Nr="3" Title="PREVENCINIŲ SOCIALINIŲ PASLAUGŲ ORGANIZAVIMAS IR TEIKIMAS" DocPartId="61373a0f51334f988ba9404089f192dd" PartId="4d0857844f514b218631b110dbcf945b">
      <Part Type="punktas" Nr="8" Abbr="8 p." DocPartId="5f5602956e32445ca33606483a85cef4" PartId="d3c41a1080a94f40b70b40e4a954fb07"/>
      <Part Type="punktas" Nr="9" Abbr="9 p." DocPartId="fb6994428f1740e291b4a56514a40f61" PartId="3bc29e0d0f924f6c856a6ecbf7b2f261"/>
      <Part Type="punktas" Nr="10" Abbr="10 p." DocPartId="dc8f5f43bf6548169c2c0e147de8c446" PartId="7ba252ba7b71443b99f524ed9f1c71f2"/>
      <Part Type="punktas" Nr="11" Abbr="11 p." DocPartId="553677d52af4487bbe3a06fc28e9a1bd" PartId="2716cd8925c741b0ad11e3fbd0c371dd"/>
      <Part Type="punktas" Nr="12" Abbr="12 p." DocPartId="ae3bd0c094764503b98d0b92cb991399" PartId="232d054d8d404f38b99ed8cc3a2bd664"/>
      <Part Type="punktas" Nr="13" Abbr="13 p." DocPartId="5495a757be514c009ec8cc76c0020246" PartId="9bdb8618da994d44a36be111f357fe96"/>
      <Part Type="punktas" Nr="14" Abbr="14 p." DocPartId="ad98fde437cc4bfca556f138126b102b" PartId="eec8b7c8903a4a48b0544912f51ef49f"/>
      <Part Type="punktas" Nr="15" Abbr="15 p." DocPartId="b08bad75d6fd4ac58e1cb61c473f7828" PartId="4ec5380e6168400695ffc0e6e8e135da"/>
      <Part Type="punktas" Nr="16" Abbr="16 p." DocPartId="b170d69e76834df683eb95b7ec275245" PartId="25e3c3d3d1f743b8aa0294ef94532fcc"/>
      <Part Type="punktas" Nr="17" Abbr="17 p." DocPartId="f2789210cfb14949936247242115da50" PartId="873517ff12554b39a4f1de6e3b5d3e99">
        <Part Type="papunktis" Nr="17.1" Abbr="17.1 pp." DocPartId="6cea073bf1b24d7db70d210b8de20561" PartId="9ac170dd6ef94ab2b76b252ac4ac5b07"/>
        <Part Type="papunktis" Nr="17.2" Abbr="17.2 pp." DocPartId="dd5149568ae04e909a04aa15300be3ff" PartId="b4d5c3cbfbad4978abfd342da84c7437"/>
        <Part Type="papunktis" Nr="17.3" Abbr="17.3 pp." DocPartId="a4f1fd9c5c9147209b7564aab77f80d9" PartId="f4e6886d53cd43b6ba6edfb23cb02b1e"/>
        <Part Type="papunktis" Nr="17.4" Abbr="17.4 pp." DocPartId="0d835d16f9eb43f3b4691ac353329f36" PartId="7423a2889959403d81c921fa9a81d4cb"/>
        <Part Type="papunktis" Nr="17.5" Abbr="17.5 pp." DocPartId="ec95ec2ee9a64bb0b04a9c9fd6d4d298" PartId="852f71a705d44bde850515759429e858"/>
        <Part Type="papunktis" Nr="17.6" Abbr="17.6 pp." DocPartId="3d090eecd5b84608b4033c791fe41578" PartId="ce87fb7224db4057a289c87e26658dc1"/>
        <Part Type="papunktis" Nr="17.7" Abbr="17.7 pp." DocPartId="e9bab814fd954d1590b364f3dd82dfe8" PartId="23cd1aecdb6049e2956d1474793bb931"/>
        <Part Type="papunktis" Nr="17.8" Abbr="17.8 pp." DocPartId="7bf22044fcac4ae3a6d97a6ffa85f5e7" PartId="38d8d787854a47adac73578cc4f91285"/>
        <Part Type="papunktis" Nr="17.9" Abbr="17.9 pp." DocPartId="d4b4934cc8c840c08dbbbf6ac3b2bb20" PartId="20286da38f4f46e48ae8a16fefca6733"/>
      </Part>
    </Part>
    <Part Type="skyrius" Nr="4" Title="POTENCIALIŲ SOCIALINIŲ PASLAUGŲ GAVĖJŲ PAIEŠKOS PASLAUGA IR JOS TEIKIMO ATVEJAI" DocPartId="c85530c0ab9d432cb41c34ecf54bee99" PartId="8c79fded9c7d45ab904386a520570ee5">
      <Part Type="punktas" Nr="18" Abbr="18 p." DocPartId="0ae4b426bf6546cda2bf6c14b73e41ff" PartId="d0464008892f4b4f8684eb2e3a54af09"/>
      <Part Type="punktas" Nr="19" Abbr="19 p." DocPartId="be06582f744e42018f9a5a61aa1f6fd3" PartId="e75d17548c074d828d9b749e27f78340"/>
      <Part Type="punktas" Nr="20" Abbr="20 p." DocPartId="7b163cbf88654c0ca5a7349d6376bf21" PartId="b9a35dc3d20b44e5ad7f0808da825ee6"/>
      <Part Type="punktas" Nr="21" Abbr="21 p." DocPartId="3261f9ab18d84d46a8e1e465352d5345" PartId="b5e80ee078ce452f9c7c30b57e4a5c29">
        <Part Type="papunktis" Nr="21.1" Abbr="21.1 pp." DocPartId="09ce6bc45889477ebd2c3e23658a7770" PartId="b5a4b0d8d24040dd95b0fa9103a39232"/>
        <Part Type="papunktis" Nr="21.2" Abbr="21.2 pp." DocPartId="0ffc3e5f917b4274ae5764ff5554f025" PartId="33bad7da09e44dbf8237a8b7d36b7c44"/>
        <Part Type="papunktis" Nr="21.3" Abbr="21.3 pp." DocPartId="faec646a88d34771a7d3f850404871a6" PartId="12e86266a6c64afc8d5c36d44cf9a72e"/>
        <Part Type="papunktis" Nr="21.4" Abbr="21.4 pp." DocPartId="58910db37948488bb8d4e78643a4cace" PartId="6a4c9b7ae18844979b0373ff77d39908"/>
      </Part>
      <Part Type="punktas" Nr="22" Abbr="22 p." DocPartId="87fbca281d7241f4bdc9c4601611dc2a" PartId="0cbd355a5ea64d58aadeeca4da93adfa"/>
      <Part Type="punktas" Nr="23" Abbr="23 p." DocPartId="e648367b4e574328941f9f386ce8ff4f" PartId="5c7dc3b0cdf343329c3cd7375d983a72">
        <Part Type="papunktis" Nr="23.1" Abbr="23.1 pp." DocPartId="94a409ac1930429481e815412d5041af" PartId="c84ee438c60c40ac8e7d9f049709e2e8"/>
        <Part Type="papunktis" Nr="23.2" Abbr="23.2 pp." DocPartId="a1688efacf9643e0a05968c996375f89" PartId="82c4556da14e417da79f07280243b407"/>
        <Part Type="papunktis" Nr="23.3" Abbr="23.3 pp." DocPartId="198b953a997d4b74b800e89ee4991bd8" PartId="6d37c3ad534c449eb36ad51721b3558f"/>
        <Part Type="papunktis" Nr="23.4" Abbr="23.4 pp." DocPartId="70ddf5fc295a4d8bb2bedda2e5fee149" PartId="ace27c6e284f4220ad6d626d5ffd16d4"/>
      </Part>
      <Part Type="punktas" Nr="24" Abbr="24 p." DocPartId="dbcd50507ed842ba980985dffb44776d" PartId="3ec4cc6406f44942b0ada55154a65a14"/>
      <Part Type="punktas" Nr="25" Abbr="25 p." DocPartId="42344ce7e8bc4d51ba8aa45275ea51ce" PartId="7eb25b33017c401e92a2bc9aec5d03f4">
        <Part Type="papunktis" Nr="25.1" Abbr="25.1 pp." DocPartId="58d47c55164249e58096f86e4b59859f" PartId="a5de9d7c53424ff3a70ddf55d3fb35ba"/>
        <Part Type="papunktis" Nr="25.2" Abbr="25.2 pp." DocPartId="bf33928e0aae426eabe8b766bba0dc7b" PartId="57eacd3a98264aa8855136e15666adc7"/>
        <Part Type="papunktis" Nr="25.3" Abbr="25.3 pp." DocPartId="0ffd84a13e694342a339255a533bf1c0" PartId="a3cb1f84dacf4e10bf1fabef66a9769e"/>
        <Part Type="papunktis" Nr="25.4" Abbr="25.4 pp." DocPartId="a780251d41cb408eb604a82f3c4e0719" PartId="55c64091d84846f5b561fb91e490f6cb"/>
      </Part>
      <Part Type="punktas" Nr="26" Abbr="26 p." DocPartId="00c1b6b4955a4748b536b8f405b606cc" PartId="51e53b90bf2e48948d9b2bf0f9b6fa07"/>
      <Part Type="punktas" Nr="27" Abbr="27 p." DocPartId="914dd0f136d249c3a3c7b1e3e9077217" PartId="f242ab039d0b47f79e62e9bf63f22c3c"/>
    </Part>
    <Part Type="skyrius" Nr="5" Title="DARBO SU BENDRUOMENE PASLAUGA IR JOS TEIKIMO ATVEJAI" DocPartId="ece03211d3f641739a46490baf9cc3b7" PartId="9695abb1be5440b2af09ad98da5e31e2">
      <Part Type="punktas" Nr="28" Abbr="28 p." DocPartId="bc4417666d61446398742a8f6da84762" PartId="cb29ce38180a49b2860d0446290f436b"/>
      <Part Type="punktas" Nr="29" Abbr="29 p." DocPartId="8ca0a5d2e0764a57b2bfd74c2189903c" PartId="35911fe6c0cc40f398c0c47cd19d2c1a">
        <Part Type="papunktis" Nr="29.1" Abbr="29.1 pp." DocPartId="e540f912df1a42168ffe8f9ee571f161" PartId="9d8a9c31d3164c2eac743650dc97a2f3"/>
        <Part Type="papunktis" Nr="29.2" Abbr="29.2 pp." DocPartId="e8af29204c714f2b8c61ed81fe856e98" PartId="463ec12e069b44278cd3af96417c859d"/>
        <Part Type="papunktis" Nr="29.3" Abbr="29.3 pp." DocPartId="ae3dd565797843809474156b42ea0202" PartId="25efa24331e14ed8ac01fb32c346b1be"/>
        <Part Type="papunktis" Nr="29.4" Abbr="29.4 pp." DocPartId="0b1f3b0aa5d14d6f97c12aa963842408" PartId="a8bb95be9230462b81f29b6a0881fb8b"/>
        <Part Type="papunktis" Nr="29.5" Abbr="29.5 pp." DocPartId="b6bb114821674cc89d461a9a9da1703d" PartId="e0b6f2aaaae54c7aa28d74f9f69226e8"/>
        <Part Type="papunktis" Nr="29.6" Abbr="29.6 pp." DocPartId="7bc85fc7b4304cd8a301fab59b217e69" PartId="63176f15ffe841c6bef17e7816578d68"/>
        <Part Type="papunktis" Nr="29.7" Abbr="29.7 pp." DocPartId="49ad2cbfd60b464792895b2bd779942a" PartId="a9a72677068749278803df527f33659c"/>
      </Part>
      <Part Type="punktas" Nr="30" Abbr="30 p." DocPartId="d9407d046c374c9e9fea98d117f3b309" PartId="cf2c151c02cc4c64bd6d4c6300f96aae"/>
      <Part Type="punktas" Nr="31" Abbr="31 p." DocPartId="b1c92b63e5524991a48425590e640ddd" PartId="8e852d0287a747a8b613437c5e0b6395"/>
      <Part Type="punktas" Nr="32" Abbr="32 p." DocPartId="6b166fea92074f3ea204ea035477c9a2" PartId="9dcfc22d2a684ebb9eedb0cda134f7ae"/>
    </Part>
    <Part Type="skyrius" Nr="6" Title="KOMPLEKSINĖS PASLAUGOS ŠEIMAI IR JŲ TEIKIMO ATVEJAI" DocPartId="36708711a1444bb19f7cb7c693feefe9" PartId="4356a11cb5f74c1fa114bf24e05e1787">
      <Part Type="punktas" Nr="33" Abbr="33 p." DocPartId="f48daee29ae94ea587456e9d78b3edb5" PartId="bea9c344efc24ca2a5d0070fe820de50">
        <Part Type="papunktis" Nr="33.1" Abbr="33.1 pp." DocPartId="9ba6869f6d494ee99cf80c1c1f98d8bf" PartId="0ed3bde5ef1c4a688ec2ac7c941d3682"/>
        <Part Type="papunktis" Nr="33.2" Abbr="33.2 pp." DocPartId="b8f4b23b6b7142f0bd869c8f057b76e1" PartId="06b2f889ad774233b2b926175088492f"/>
        <Part Type="papunktis" Nr="33.3" Abbr="33.3 pp." DocPartId="ab4b63354a1f43499938a95fc15a8168" PartId="96e710d35cd44fe3852cb1d623fd62c7"/>
        <Part Type="papunktis" Nr="33.4" Abbr="33.4 pp." DocPartId="263935a78a114b19a64b210530f5c674" PartId="cbb3d30cbee4410a8d2a86f70030159f"/>
        <Part Type="papunktis" Nr="33.5" Abbr="33.5 pp." DocPartId="33cf54e827f54218953df74891333b45" PartId="922d8a4997aa447e9686eda3d1288b5a"/>
        <Part Type="papunktis" Nr="33.6" Abbr="33.6 pp." DocPartId="4a1539fda3254f25a20bf557c2c227c8" PartId="b6a598e4e3e248e5859b1de5c9417a16"/>
        <Part Type="papunktis" Nr="33.7" Abbr="33.7 pp." DocPartId="37938d9a6b0342d5888c0a0df344668f" PartId="e2e6ccd715554948b1a7b8e6ddab5128"/>
        <Part Type="papunktis" Nr="33.8" Abbr="33.8 pp." DocPartId="4eb5b560331a413fa4c5640b5b5be72b" PartId="355c20036da2466da5b2ed9b068b259d"/>
      </Part>
      <Part Type="punktas" Nr="34" Abbr="34 p." DocPartId="af2005ebb9cc40a1a686e8364c7c4cf0" PartId="8ee03cd57a8747219910315ee8eb6bb2"/>
      <Part Type="punktas" Nr="35" Abbr="35 p." DocPartId="49d299059b0b45cda9e14d87bd04cc8e" PartId="656238391839491588ec0e168e3344f4"/>
      <Part Type="punktas" Nr="36" Abbr="36 p." DocPartId="ada383c36dfe40bda1b06677bcdc69f5" PartId="52b01ed74f6944b1af9b99b139fb126d"/>
      <Part Type="punktas" Nr="37" Abbr="37 p." DocPartId="530e80a51a4b436daf6059290e4fa2d1" PartId="6eba3a26344e4307a5fb0df7e71e7629"/>
      <Part Type="punktas" Nr="38" Abbr="38 p." DocPartId="9976c54ca26541bc86fe0d5a5a5c9579" PartId="03e5923af6b54c8b8a8099bc1ccd6070"/>
      <Part Type="punktas" Nr="39" Abbr="39 p." DocPartId="cd0c66d796a848da82f5891323b1b79b" PartId="57af14f2c5a640d6ae188ca65d5b9bf4"/>
    </Part>
    <Part Type="skyrius" Nr="7" Title="SOCIOKULTŪRINĖS PASLAUGOS IR JŲ TEIKIMO ATVEJAI" DocPartId="360986b229c645708fa2f162b79c92e0" PartId="abcb0a3da3d9462b9aa112c80895f1f1">
      <Part Type="punktas" Nr="40" Abbr="40 p." DocPartId="975816df9319493da00d1a0920c5c471" PartId="bcf868c4fbf24447b9a8d5c39626f1ad"/>
      <Part Type="punktas" Nr="41" Abbr="41 p." DocPartId="8dc8e0f2dd714d22af22e9c88df886de" PartId="2290c50b749242d6a7aa0f5c82221a9f"/>
      <Part Type="punktas" Nr="42" Abbr="42 p." DocPartId="52cd6fbeeb9949259a2c6c1081a8e838" PartId="64bfeb1bef0441aa8a4b01eb67229e78"/>
      <Part Type="punktas" Nr="43" Abbr="43 p." DocPartId="51dcafe3b41440a49bf89c9dcbf9ef99" PartId="4115d26fc7ef4a0d80c8c98f53b8cd9a"/>
      <Part Type="punktas" Nr="44" Abbr="44 p." DocPartId="104f806a24bd42898969843826ef4f4b" PartId="ce1f3db1aed3478a9cd2ecbccdbc4d82"/>
    </Part>
    <Part Type="skyrius" Nr="8" Title="BAIGIAMOSIOS NUOSTATOS" DocPartId="c3a788faf3f3476f97ff5088ab5290fe" PartId="d1b28f8c6ef747589ce57d161d67d99a">
      <Part Type="punktas" Nr="45" Abbr="45 p." DocPartId="5388b13931954a8a90e96626b6f4a8b9" PartId="c11b2c8eeb6745b6b1860e6d806a56f8"/>
      <Part Type="punktas" Nr="46" Abbr="46 p." DocPartId="192677741f4042c88d9d12f45cb1c19c" PartId="d45e3d5ef3e9409391a28b003b6fe772"/>
      <Part Type="punktas" Nr="47" Abbr="47 p." DocPartId="e165835928ca486ea52bab4299aa6ca1" PartId="8c5d9ade1acf4276894a9d1f98700aaa"/>
      <Part Type="punktas" Nr="48" Abbr="48 p." DocPartId="dba44eefed774a91bd3b1cc9a925fca0" PartId="d7e5ca1931134e73909ad407bcdafa8c"/>
      <Part Type="punktas" Nr="49" Abbr="49 p." DocPartId="c4fecf3e1933499286e5dd7cbec7f239" PartId="0232dbf666e743c8841de8c886a683ee"/>
    </Part>
    <Part Type="pabaiga" DocPartId="65cda2db21c14d3a8af4d8c06971ac4b" PartId="33c5866fb2e24719a7b22bb3b2f56eaf"/>
  </Part>
</Parts>
</file>

<file path=customXml/itemProps1.xml><?xml version="1.0" encoding="utf-8"?>
<ds:datastoreItem xmlns:ds="http://schemas.openxmlformats.org/officeDocument/2006/customXml" ds:itemID="{11111111-1234-1234-1234-123412341234}">
  <ds:schemaRefs>
    <ds:schemaRef ds:uri="http://customooxmlschemas.google.com/"/>
    <ds:schemaRef ds:uri="http://schemas.openxmlformats.org/officeDocument/2006/relationships"/>
  </ds:schemaRefs>
</ds:datastoreItem>
</file>

<file path=customXml/itemProps2.xml><?xml version="1.0" encoding="utf-8"?>
<ds:datastoreItem xmlns:ds="http://schemas.openxmlformats.org/officeDocument/2006/customXml" ds:itemID="{08C64041-F39F-4A97-B799-4BD524033A6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a346aab-df7c-4193-8ac0-c3335fd467ce"/>
    <ds:schemaRef ds:uri="8be379f2-28e8-4e37-8bc5-28b2798f7f1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82B56BA-1163-4FAB-9BDD-97B4E15603B1}">
  <ds:schemaRefs>
    <ds:schemaRef ds:uri="http://schemas.openxmlformats.org/officeDocument/2006/bibliography"/>
  </ds:schemaRefs>
</ds:datastoreItem>
</file>

<file path=customXml/itemProps4.xml><?xml version="1.0" encoding="utf-8"?>
<ds:datastoreItem xmlns:ds="http://schemas.openxmlformats.org/officeDocument/2006/customXml" ds:itemID="{D3332658-24C9-4959-BC2A-1702FC0840DF}">
  <ds:schemaRefs>
    <ds:schemaRef ds:uri="http://schemas.microsoft.com/office/2006/metadata/properties"/>
    <ds:schemaRef ds:uri="http://schemas.microsoft.com/office/infopath/2007/PartnerControls"/>
    <ds:schemaRef ds:uri="http://schemas.microsoft.com/sharepoint/v3"/>
    <ds:schemaRef ds:uri="8be379f2-28e8-4e37-8bc5-28b2798f7f19"/>
  </ds:schemaRefs>
</ds:datastoreItem>
</file>

<file path=customXml/itemProps5.xml><?xml version="1.0" encoding="utf-8"?>
<ds:datastoreItem xmlns:ds="http://schemas.openxmlformats.org/officeDocument/2006/customXml" ds:itemID="{200BD820-9F91-4569-98B7-B3C5D4F2239B}">
  <ds:schemaRefs>
    <ds:schemaRef ds:uri="http://schemas.microsoft.com/sharepoint/v3/contenttype/forms"/>
  </ds:schemaRefs>
</ds:datastoreItem>
</file>

<file path=customXml/itemProps6.xml><?xml version="1.0" encoding="utf-8"?>
<ds:datastoreItem xmlns:ds="http://schemas.openxmlformats.org/officeDocument/2006/customXml" ds:itemID="{DB45A654-98B7-457C-B0FC-01A0E8BBA4ED}">
  <ds:schemaRefs>
    <ds:schemaRef ds:uri="http://lrs.lt/TAIS/DocParts"/>
  </ds:schemaRefs>
</ds:datastoreItem>
</file>

<file path=docMetadata/LabelInfo.xml><?xml version="1.0" encoding="utf-8"?>
<clbl:labelList xmlns:clbl="http://schemas.microsoft.com/office/2020/mipLabelMetadata">
  <clbl:label id="{6805d261-d7a5-4e14-8c0d-c93de7223ee6}" enabled="1" method="Standard" siteId="{6062c8a2-d353-46c2-92d8-0dd75d1f4b63}" removed="0"/>
</clbl:labelList>
</file>

<file path=docProps/app.xml><?xml version="1.0" encoding="utf-8"?>
<Properties xmlns="http://schemas.openxmlformats.org/officeDocument/2006/extended-properties" xmlns:vt="http://schemas.openxmlformats.org/officeDocument/2006/docPropsVTypes">
  <Template>Normal</Template>
  <TotalTime>1</TotalTime>
  <Pages>14</Pages>
  <Words>26467</Words>
  <Characters>15087</Characters>
  <Application>Microsoft Office Word</Application>
  <DocSecurity>0</DocSecurity>
  <Lines>125</Lines>
  <Paragraphs>82</Paragraphs>
  <ScaleCrop>false</ScaleCrop>
  <HeadingPairs>
    <vt:vector size="4" baseType="variant">
      <vt:variant>
        <vt:lpstr>Pavadinimas</vt:lpstr>
      </vt:variant>
      <vt:variant>
        <vt:i4>1</vt:i4>
      </vt:variant>
      <vt:variant>
        <vt:lpstr>Title</vt:lpstr>
      </vt:variant>
      <vt:variant>
        <vt:i4>1</vt:i4>
      </vt:variant>
    </vt:vector>
  </HeadingPairs>
  <TitlesOfParts>
    <vt:vector size="2" baseType="lpstr">
      <vt:lpstr/>
      <vt:lpstr/>
    </vt:vector>
  </TitlesOfParts>
  <Company/>
  <LinksUpToDate>false</LinksUpToDate>
  <CharactersWithSpaces>41472</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KLAIPĖDOS RAJONO SAVIVALDYBĖS TARYBA</dc:creator>
  <cp:lastModifiedBy>ŠAULYTĖ SKAIRIENĖ Dalia</cp:lastModifiedBy>
  <cp:revision>3</cp:revision>
  <cp:lastPrinted>2026-06-04T12:40:00Z</cp:lastPrinted>
  <dcterms:created xsi:type="dcterms:W3CDTF">2026-07-02T05:20:00Z</dcterms:created>
  <dcterms:modified xsi:type="dcterms:W3CDTF">2026-07-02T06:27:00Z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0x010100EBD47590AAC47E47A6155372D075BEB0</vt:lpwstr>
  </property>
  <property fmtid="{D5CDD505-2E9C-101B-9397-08002B2CF9AE}" pid="3" name="ClassificationContentMarkingFooterShapeIds">
    <vt:lpwstr>7a66ebe,736db191,4b0ea1f6</vt:lpwstr>
  </property>
  <property fmtid="{D5CDD505-2E9C-101B-9397-08002B2CF9AE}" pid="4" name="ClassificationContentMarkingFooterFontProps">
    <vt:lpwstr>#000000,10,Calibri</vt:lpwstr>
  </property>
  <property fmtid="{D5CDD505-2E9C-101B-9397-08002B2CF9AE}" pid="5" name="ClassificationContentMarkingFooterText">
    <vt:lpwstr>Socialinės apsaugos ir darbo ministerija bei pavaldžios įstaigos | Vidiniam naudojimui</vt:lpwstr>
  </property>
</Properties>
</file>