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9" r:id="rId2"/>
    <p:sldId id="274" r:id="rId3"/>
    <p:sldId id="275" r:id="rId4"/>
    <p:sldId id="260" r:id="rId5"/>
    <p:sldId id="261" r:id="rId6"/>
    <p:sldId id="262" r:id="rId7"/>
    <p:sldId id="263" r:id="rId8"/>
    <p:sldId id="264" r:id="rId9"/>
    <p:sldId id="265" r:id="rId10"/>
    <p:sldId id="266" r:id="rId11"/>
    <p:sldId id="268" r:id="rId12"/>
    <p:sldId id="269" r:id="rId13"/>
    <p:sldId id="270" r:id="rId14"/>
    <p:sldId id="271" r:id="rId15"/>
    <p:sldId id="273" r:id="rId16"/>
  </p:sldIdLst>
  <p:sldSz cx="18288000" cy="10287000"/>
  <p:notesSz cx="6858000" cy="9144000"/>
  <p:embeddedFontLst>
    <p:embeddedFont>
      <p:font typeface="Arial Bold Italics" panose="020B0604020202020204" charset="-70"/>
      <p:regular r:id="rId17"/>
    </p:embeddedFont>
    <p:embeddedFont>
      <p:font typeface="Arial Bold" panose="020B0704020202020204" pitchFamily="34" charset="0"/>
      <p:bold r:id="rId18"/>
    </p:embeddedFont>
    <p:embeddedFont>
      <p:font typeface="Calibri" panose="020F0502020204030204" pitchFamily="34" charset="0"/>
      <p:regular r:id="rId19"/>
      <p:bold r:id="rId20"/>
      <p:italic r:id="rId21"/>
      <p:boldItalic r:id="rId2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48" d="100"/>
          <a:sy n="48" d="100"/>
        </p:scale>
        <p:origin x="36" y="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2.fntdata"/><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font" Target="fonts/font5.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6.fntdata"/></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12/2/2024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12/2/2024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12/2/2024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12/2/2024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12/2/2024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3.svg"/><Relationship Id="rId7" Type="http://schemas.openxmlformats.org/officeDocument/2006/relationships/image" Target="../media/image17.svg"/><Relationship Id="rId2" Type="http://schemas.openxmlformats.org/officeDocument/2006/relationships/image" Target="../media/image12.png"/><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5.svg"/><Relationship Id="rId10" Type="http://schemas.openxmlformats.org/officeDocument/2006/relationships/image" Target="../media/image16.jpeg"/><Relationship Id="rId4" Type="http://schemas.openxmlformats.org/officeDocument/2006/relationships/image" Target="../media/image13.png"/><Relationship Id="rId9" Type="http://schemas.openxmlformats.org/officeDocument/2006/relationships/image" Target="../media/image19.sv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hyperlink" Target="https://ec.europa.eu/eurostat/web/products-eurostat-news/w/ddn-20230929-2"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9144000" y="3200872"/>
            <a:ext cx="8060659" cy="1762125"/>
          </a:xfrm>
          <a:prstGeom prst="rect">
            <a:avLst/>
          </a:prstGeom>
        </p:spPr>
        <p:txBody>
          <a:bodyPr lIns="0" tIns="0" rIns="0" bIns="0" rtlCol="0" anchor="t">
            <a:spAutoFit/>
          </a:bodyPr>
          <a:lstStyle/>
          <a:p>
            <a:pPr marL="0" lvl="0" indent="0" algn="just">
              <a:lnSpc>
                <a:spcPts val="2760"/>
              </a:lnSpc>
            </a:pPr>
            <a:r>
              <a:rPr lang="en-US" sz="2300" u="none">
                <a:solidFill>
                  <a:srgbClr val="000000"/>
                </a:solidFill>
                <a:latin typeface="Arial"/>
                <a:ea typeface="Arial"/>
                <a:cs typeface="Arial"/>
                <a:sym typeface="Arial"/>
              </a:rPr>
              <a:t>Įgyvendinama priemonė – regioninių MBA įrenginių (Jurgeliškių k. 9, Šiaulių r.) modernizavimas. II etapas – žaliųjų atliekų, taip pat maisto bei virtuvės atliekų, surinktų su žaliosiomis atliekomis, perdirbimo į kompostą cecho įrengimas.</a:t>
            </a:r>
          </a:p>
        </p:txBody>
      </p:sp>
      <p:sp>
        <p:nvSpPr>
          <p:cNvPr id="3" name="TextBox 3"/>
          <p:cNvSpPr txBox="1"/>
          <p:nvPr/>
        </p:nvSpPr>
        <p:spPr>
          <a:xfrm>
            <a:off x="9144000" y="5513970"/>
            <a:ext cx="8060659" cy="2105025"/>
          </a:xfrm>
          <a:prstGeom prst="rect">
            <a:avLst/>
          </a:prstGeom>
        </p:spPr>
        <p:txBody>
          <a:bodyPr lIns="0" tIns="0" rIns="0" bIns="0" rtlCol="0" anchor="t">
            <a:spAutoFit/>
          </a:bodyPr>
          <a:lstStyle/>
          <a:p>
            <a:pPr marL="0" lvl="0" indent="0" algn="just">
              <a:lnSpc>
                <a:spcPts val="2760"/>
              </a:lnSpc>
            </a:pPr>
            <a:r>
              <a:rPr lang="en-US" sz="2300" u="none">
                <a:solidFill>
                  <a:srgbClr val="000000"/>
                </a:solidFill>
                <a:latin typeface="Arial"/>
                <a:ea typeface="Arial"/>
                <a:cs typeface="Arial"/>
                <a:sym typeface="Arial"/>
              </a:rPr>
              <a:t>Pažangos priemonė Nr. 02-001-06-10-02 „Skatinti atliekų perdirbimo ir antrinių žaliavų naudojimą“.</a:t>
            </a:r>
          </a:p>
          <a:p>
            <a:pPr marL="0" lvl="0" indent="0" algn="just">
              <a:lnSpc>
                <a:spcPts val="2760"/>
              </a:lnSpc>
            </a:pPr>
            <a:endParaRPr lang="en-US" sz="2300" u="none">
              <a:solidFill>
                <a:srgbClr val="000000"/>
              </a:solidFill>
              <a:latin typeface="Arial"/>
              <a:ea typeface="Arial"/>
              <a:cs typeface="Arial"/>
              <a:sym typeface="Arial"/>
            </a:endParaRPr>
          </a:p>
          <a:p>
            <a:pPr marL="0" lvl="0" indent="0" algn="just">
              <a:lnSpc>
                <a:spcPts val="2760"/>
              </a:lnSpc>
            </a:pPr>
            <a:r>
              <a:rPr lang="en-US" sz="2300" u="none">
                <a:solidFill>
                  <a:srgbClr val="000000"/>
                </a:solidFill>
                <a:latin typeface="Arial"/>
                <a:ea typeface="Arial"/>
                <a:cs typeface="Arial"/>
                <a:sym typeface="Arial"/>
              </a:rPr>
              <a:t>2024-04-03 kvietimo teikti projekto įgyvendinimo planą „Maisto ir virtuvės atliekų perdirbimo pajėgumų plėtra“ Nr. 01-008-P </a:t>
            </a:r>
            <a:r>
              <a:rPr lang="en-US" sz="2300" u="none">
                <a:solidFill>
                  <a:srgbClr val="E6C30A"/>
                </a:solidFill>
                <a:latin typeface="Arial"/>
                <a:ea typeface="Arial"/>
                <a:cs typeface="Arial"/>
                <a:sym typeface="Arial"/>
              </a:rPr>
              <a:t>terminas – 2025-02-28.</a:t>
            </a:r>
          </a:p>
        </p:txBody>
      </p:sp>
      <p:sp>
        <p:nvSpPr>
          <p:cNvPr id="4" name="AutoShape 4"/>
          <p:cNvSpPr/>
          <p:nvPr/>
        </p:nvSpPr>
        <p:spPr>
          <a:xfrm>
            <a:off x="342481" y="514350"/>
            <a:ext cx="7200900" cy="8101012"/>
          </a:xfrm>
          <a:prstGeom prst="rect">
            <a:avLst/>
          </a:prstGeom>
          <a:solidFill>
            <a:srgbClr val="E6C30A"/>
          </a:solidFill>
        </p:spPr>
        <p:txBody>
          <a:bodyPr/>
          <a:lstStyle/>
          <a:p>
            <a:endParaRPr lang="lt-LT"/>
          </a:p>
        </p:txBody>
      </p:sp>
      <p:sp>
        <p:nvSpPr>
          <p:cNvPr id="5" name="Freeform 5"/>
          <p:cNvSpPr/>
          <p:nvPr/>
        </p:nvSpPr>
        <p:spPr>
          <a:xfrm>
            <a:off x="999882" y="1350541"/>
            <a:ext cx="7649236" cy="8422109"/>
          </a:xfrm>
          <a:custGeom>
            <a:avLst/>
            <a:gdLst/>
            <a:ahLst/>
            <a:cxnLst/>
            <a:rect l="l" t="t" r="r" b="b"/>
            <a:pathLst>
              <a:path w="7649236" h="8422109">
                <a:moveTo>
                  <a:pt x="0" y="0"/>
                </a:moveTo>
                <a:lnTo>
                  <a:pt x="7649237" y="0"/>
                </a:lnTo>
                <a:lnTo>
                  <a:pt x="7649237" y="8422109"/>
                </a:lnTo>
                <a:lnTo>
                  <a:pt x="0" y="8422109"/>
                </a:lnTo>
                <a:lnTo>
                  <a:pt x="0" y="0"/>
                </a:lnTo>
                <a:close/>
              </a:path>
            </a:pathLst>
          </a:custGeom>
          <a:blipFill>
            <a:blip r:embed="rId2"/>
            <a:stretch>
              <a:fillRect l="-128721" t="-60723" r="-138171" b="-89194"/>
            </a:stretch>
          </a:blipFill>
        </p:spPr>
        <p:txBody>
          <a:bodyPr/>
          <a:lstStyle/>
          <a:p>
            <a:endParaRPr lang="lt-LT"/>
          </a:p>
        </p:txBody>
      </p:sp>
      <p:sp>
        <p:nvSpPr>
          <p:cNvPr id="6" name="TextBox 6"/>
          <p:cNvSpPr txBox="1"/>
          <p:nvPr/>
        </p:nvSpPr>
        <p:spPr>
          <a:xfrm>
            <a:off x="9144000" y="438150"/>
            <a:ext cx="8771232" cy="2057400"/>
          </a:xfrm>
          <a:prstGeom prst="rect">
            <a:avLst/>
          </a:prstGeom>
        </p:spPr>
        <p:txBody>
          <a:bodyPr lIns="0" tIns="0" rIns="0" bIns="0" rtlCol="0" anchor="t">
            <a:spAutoFit/>
          </a:bodyPr>
          <a:lstStyle/>
          <a:p>
            <a:pPr marL="0" lvl="0" indent="0" algn="l">
              <a:lnSpc>
                <a:spcPts val="3906"/>
              </a:lnSpc>
              <a:spcBef>
                <a:spcPct val="0"/>
              </a:spcBef>
            </a:pPr>
            <a:r>
              <a:rPr lang="en-US" sz="3255" b="1" u="none">
                <a:solidFill>
                  <a:srgbClr val="000000"/>
                </a:solidFill>
                <a:latin typeface="Arial Bold"/>
                <a:ea typeface="Arial Bold"/>
                <a:cs typeface="Arial Bold"/>
                <a:sym typeface="Arial Bold"/>
              </a:rPr>
              <a:t>INVESTICIJŲ PROJEKTAS</a:t>
            </a:r>
          </a:p>
          <a:p>
            <a:pPr marL="0" lvl="0" indent="0" algn="l">
              <a:lnSpc>
                <a:spcPts val="3906"/>
              </a:lnSpc>
              <a:spcBef>
                <a:spcPct val="0"/>
              </a:spcBef>
            </a:pPr>
            <a:r>
              <a:rPr lang="en-US" sz="3255" b="1" u="none">
                <a:solidFill>
                  <a:srgbClr val="E6C30A"/>
                </a:solidFill>
                <a:latin typeface="Arial Bold"/>
                <a:ea typeface="Arial Bold"/>
                <a:cs typeface="Arial Bold"/>
                <a:sym typeface="Arial Bold"/>
              </a:rPr>
              <a:t> „PAPILDOMŲ MAISTO-VIRTUVĖS ATLIEKŲ APDOROJIMO PAJĖGUMŲ SUKŪRIMAS</a:t>
            </a:r>
          </a:p>
          <a:p>
            <a:pPr marL="0" lvl="0" indent="0" algn="l">
              <a:lnSpc>
                <a:spcPts val="3906"/>
              </a:lnSpc>
              <a:spcBef>
                <a:spcPct val="0"/>
              </a:spcBef>
            </a:pPr>
            <a:r>
              <a:rPr lang="en-US" sz="3255" b="1" u="none">
                <a:solidFill>
                  <a:srgbClr val="E6C30A"/>
                </a:solidFill>
                <a:latin typeface="Arial Bold"/>
                <a:ea typeface="Arial Bold"/>
                <a:cs typeface="Arial Bold"/>
                <a:sym typeface="Arial Bold"/>
              </a:rPr>
              <a:t>ŠIAULIŲ REGIONE“</a:t>
            </a:r>
          </a:p>
        </p:txBody>
      </p:sp>
      <p:sp>
        <p:nvSpPr>
          <p:cNvPr id="7" name="AutoShape 7"/>
          <p:cNvSpPr/>
          <p:nvPr/>
        </p:nvSpPr>
        <p:spPr>
          <a:xfrm flipV="1">
            <a:off x="8158185" y="2682982"/>
            <a:ext cx="16466403" cy="0"/>
          </a:xfrm>
          <a:prstGeom prst="line">
            <a:avLst/>
          </a:prstGeom>
          <a:ln w="95250" cap="flat">
            <a:solidFill>
              <a:srgbClr val="000000"/>
            </a:solidFill>
            <a:prstDash val="solid"/>
            <a:headEnd type="none" w="sm" len="sm"/>
            <a:tailEnd type="none" w="sm" len="sm"/>
          </a:ln>
        </p:spPr>
        <p:txBody>
          <a:bodyPr/>
          <a:lstStyle/>
          <a:p>
            <a:endParaRPr lang="lt-LT"/>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2925591" y="3968298"/>
            <a:ext cx="12436818" cy="6319260"/>
          </a:xfrm>
          <a:custGeom>
            <a:avLst/>
            <a:gdLst/>
            <a:ahLst/>
            <a:cxnLst/>
            <a:rect l="l" t="t" r="r" b="b"/>
            <a:pathLst>
              <a:path w="12436818" h="6319260">
                <a:moveTo>
                  <a:pt x="0" y="0"/>
                </a:moveTo>
                <a:lnTo>
                  <a:pt x="12436818" y="0"/>
                </a:lnTo>
                <a:lnTo>
                  <a:pt x="12436818" y="6319260"/>
                </a:lnTo>
                <a:lnTo>
                  <a:pt x="0" y="6319260"/>
                </a:lnTo>
                <a:lnTo>
                  <a:pt x="0" y="0"/>
                </a:lnTo>
                <a:close/>
              </a:path>
            </a:pathLst>
          </a:custGeom>
          <a:blipFill>
            <a:blip r:embed="rId2"/>
            <a:stretch>
              <a:fillRect t="-12426"/>
            </a:stretch>
          </a:blipFill>
        </p:spPr>
        <p:txBody>
          <a:bodyPr/>
          <a:lstStyle/>
          <a:p>
            <a:endParaRPr lang="lt-LT"/>
          </a:p>
        </p:txBody>
      </p:sp>
      <p:sp>
        <p:nvSpPr>
          <p:cNvPr id="3" name="TextBox 3"/>
          <p:cNvSpPr txBox="1"/>
          <p:nvPr/>
        </p:nvSpPr>
        <p:spPr>
          <a:xfrm>
            <a:off x="1028700" y="787643"/>
            <a:ext cx="11991463" cy="1562100"/>
          </a:xfrm>
          <a:prstGeom prst="rect">
            <a:avLst/>
          </a:prstGeom>
        </p:spPr>
        <p:txBody>
          <a:bodyPr lIns="0" tIns="0" rIns="0" bIns="0" rtlCol="0" anchor="t">
            <a:spAutoFit/>
          </a:bodyPr>
          <a:lstStyle/>
          <a:p>
            <a:pPr marL="0" lvl="0" indent="0" algn="l">
              <a:lnSpc>
                <a:spcPts val="3906"/>
              </a:lnSpc>
              <a:spcBef>
                <a:spcPct val="0"/>
              </a:spcBef>
            </a:pPr>
            <a:r>
              <a:rPr lang="en-US" sz="3255" b="1" u="none">
                <a:solidFill>
                  <a:srgbClr val="000000"/>
                </a:solidFill>
                <a:latin typeface="Arial Bold"/>
                <a:ea typeface="Arial Bold"/>
                <a:cs typeface="Arial Bold"/>
                <a:sym typeface="Arial Bold"/>
              </a:rPr>
              <a:t>INVESTICIJŲ PROJEKTAS</a:t>
            </a:r>
          </a:p>
          <a:p>
            <a:pPr marL="0" lvl="0" indent="0" algn="l">
              <a:lnSpc>
                <a:spcPts val="3906"/>
              </a:lnSpc>
              <a:spcBef>
                <a:spcPct val="0"/>
              </a:spcBef>
            </a:pPr>
            <a:r>
              <a:rPr lang="en-US" sz="3255" b="1" u="none">
                <a:solidFill>
                  <a:srgbClr val="E6C30A"/>
                </a:solidFill>
                <a:latin typeface="Arial Bold"/>
                <a:ea typeface="Arial Bold"/>
                <a:cs typeface="Arial Bold"/>
                <a:sym typeface="Arial Bold"/>
              </a:rPr>
              <a:t> „PAPILDOMŲ MAISTO-VIRTUVĖS ATLIEKŲ APDOROJIMO PAJĖGUMŲ SUKŪRIMAS ŠIAULIŲ REGIONE“</a:t>
            </a:r>
          </a:p>
        </p:txBody>
      </p:sp>
      <p:sp>
        <p:nvSpPr>
          <p:cNvPr id="4" name="AutoShape 4"/>
          <p:cNvSpPr/>
          <p:nvPr/>
        </p:nvSpPr>
        <p:spPr>
          <a:xfrm>
            <a:off x="-358119" y="2682982"/>
            <a:ext cx="12067670" cy="0"/>
          </a:xfrm>
          <a:prstGeom prst="line">
            <a:avLst/>
          </a:prstGeom>
          <a:ln w="95250" cap="flat">
            <a:solidFill>
              <a:srgbClr val="000000"/>
            </a:solidFill>
            <a:prstDash val="solid"/>
            <a:headEnd type="none" w="sm" len="sm"/>
            <a:tailEnd type="none" w="sm" len="sm"/>
          </a:ln>
        </p:spPr>
        <p:txBody>
          <a:bodyPr/>
          <a:lstStyle/>
          <a:p>
            <a:endParaRPr lang="lt-LT"/>
          </a:p>
        </p:txBody>
      </p:sp>
      <p:sp>
        <p:nvSpPr>
          <p:cNvPr id="5" name="TextBox 5"/>
          <p:cNvSpPr txBox="1"/>
          <p:nvPr/>
        </p:nvSpPr>
        <p:spPr>
          <a:xfrm>
            <a:off x="5425557" y="7710778"/>
            <a:ext cx="1782930" cy="571500"/>
          </a:xfrm>
          <a:prstGeom prst="rect">
            <a:avLst/>
          </a:prstGeom>
        </p:spPr>
        <p:txBody>
          <a:bodyPr lIns="0" tIns="0" rIns="0" bIns="0" rtlCol="0" anchor="t">
            <a:spAutoFit/>
          </a:bodyPr>
          <a:lstStyle/>
          <a:p>
            <a:pPr marL="0" lvl="0" indent="0" algn="ctr">
              <a:lnSpc>
                <a:spcPts val="3906"/>
              </a:lnSpc>
              <a:spcBef>
                <a:spcPct val="0"/>
              </a:spcBef>
            </a:pPr>
            <a:r>
              <a:rPr lang="en-US" sz="3255">
                <a:solidFill>
                  <a:srgbClr val="000000"/>
                </a:solidFill>
                <a:latin typeface="Arial"/>
                <a:ea typeface="Arial"/>
                <a:cs typeface="Arial"/>
                <a:sym typeface="Arial"/>
              </a:rPr>
              <a:t>Blokas C</a:t>
            </a:r>
          </a:p>
        </p:txBody>
      </p:sp>
      <p:sp>
        <p:nvSpPr>
          <p:cNvPr id="6" name="TextBox 6"/>
          <p:cNvSpPr txBox="1"/>
          <p:nvPr/>
        </p:nvSpPr>
        <p:spPr>
          <a:xfrm>
            <a:off x="9926621" y="5616720"/>
            <a:ext cx="1782930" cy="571500"/>
          </a:xfrm>
          <a:prstGeom prst="rect">
            <a:avLst/>
          </a:prstGeom>
        </p:spPr>
        <p:txBody>
          <a:bodyPr lIns="0" tIns="0" rIns="0" bIns="0" rtlCol="0" anchor="t">
            <a:spAutoFit/>
          </a:bodyPr>
          <a:lstStyle/>
          <a:p>
            <a:pPr marL="0" lvl="0" indent="0" algn="ctr">
              <a:lnSpc>
                <a:spcPts val="3906"/>
              </a:lnSpc>
              <a:spcBef>
                <a:spcPct val="0"/>
              </a:spcBef>
            </a:pPr>
            <a:r>
              <a:rPr lang="en-US" sz="3255">
                <a:solidFill>
                  <a:srgbClr val="000000"/>
                </a:solidFill>
                <a:latin typeface="Arial"/>
                <a:ea typeface="Arial"/>
                <a:cs typeface="Arial"/>
                <a:sym typeface="Arial"/>
              </a:rPr>
              <a:t>Blokas B</a:t>
            </a:r>
          </a:p>
        </p:txBody>
      </p:sp>
      <p:sp>
        <p:nvSpPr>
          <p:cNvPr id="7" name="TextBox 7"/>
          <p:cNvSpPr txBox="1"/>
          <p:nvPr/>
        </p:nvSpPr>
        <p:spPr>
          <a:xfrm>
            <a:off x="12779776" y="8686800"/>
            <a:ext cx="1782930" cy="571500"/>
          </a:xfrm>
          <a:prstGeom prst="rect">
            <a:avLst/>
          </a:prstGeom>
        </p:spPr>
        <p:txBody>
          <a:bodyPr lIns="0" tIns="0" rIns="0" bIns="0" rtlCol="0" anchor="t">
            <a:spAutoFit/>
          </a:bodyPr>
          <a:lstStyle/>
          <a:p>
            <a:pPr marL="0" lvl="0" indent="0" algn="ctr">
              <a:lnSpc>
                <a:spcPts val="3906"/>
              </a:lnSpc>
              <a:spcBef>
                <a:spcPct val="0"/>
              </a:spcBef>
            </a:pPr>
            <a:r>
              <a:rPr lang="en-US" sz="3255">
                <a:solidFill>
                  <a:srgbClr val="000000"/>
                </a:solidFill>
                <a:latin typeface="Arial"/>
                <a:ea typeface="Arial"/>
                <a:cs typeface="Arial"/>
                <a:sym typeface="Arial"/>
              </a:rPr>
              <a:t>Blokas A</a:t>
            </a:r>
          </a:p>
        </p:txBody>
      </p:sp>
      <p:sp>
        <p:nvSpPr>
          <p:cNvPr id="8" name="TextBox 8"/>
          <p:cNvSpPr txBox="1"/>
          <p:nvPr/>
        </p:nvSpPr>
        <p:spPr>
          <a:xfrm>
            <a:off x="5425557" y="3054177"/>
            <a:ext cx="6395072" cy="523875"/>
          </a:xfrm>
          <a:prstGeom prst="rect">
            <a:avLst/>
          </a:prstGeom>
        </p:spPr>
        <p:txBody>
          <a:bodyPr lIns="0" tIns="0" rIns="0" bIns="0" rtlCol="0" anchor="t">
            <a:spAutoFit/>
          </a:bodyPr>
          <a:lstStyle/>
          <a:p>
            <a:pPr algn="ctr">
              <a:lnSpc>
                <a:spcPts val="3600"/>
              </a:lnSpc>
            </a:pPr>
            <a:r>
              <a:rPr lang="en-US" sz="3000" b="1" dirty="0">
                <a:solidFill>
                  <a:srgbClr val="000000"/>
                </a:solidFill>
                <a:latin typeface="Arial Bold"/>
                <a:ea typeface="Arial Bold"/>
                <a:cs typeface="Arial Bold"/>
                <a:sym typeface="Arial Bold"/>
              </a:rPr>
              <a:t>ĮRENGINIŲ IŠDĖSTYMO SCHEMA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6458482" y="4525697"/>
            <a:ext cx="5362659" cy="3010140"/>
          </a:xfrm>
          <a:custGeom>
            <a:avLst/>
            <a:gdLst/>
            <a:ahLst/>
            <a:cxnLst/>
            <a:rect l="l" t="t" r="r" b="b"/>
            <a:pathLst>
              <a:path w="5362659" h="3010140">
                <a:moveTo>
                  <a:pt x="0" y="0"/>
                </a:moveTo>
                <a:lnTo>
                  <a:pt x="5362659" y="0"/>
                </a:lnTo>
                <a:lnTo>
                  <a:pt x="5362659" y="3010140"/>
                </a:lnTo>
                <a:lnTo>
                  <a:pt x="0" y="3010140"/>
                </a:lnTo>
                <a:lnTo>
                  <a:pt x="0" y="0"/>
                </a:lnTo>
                <a:close/>
              </a:path>
            </a:pathLst>
          </a:custGeom>
          <a:blipFill>
            <a:blip r:embed="rId2"/>
            <a:stretch>
              <a:fillRect/>
            </a:stretch>
          </a:blipFill>
        </p:spPr>
        <p:txBody>
          <a:bodyPr/>
          <a:lstStyle/>
          <a:p>
            <a:endParaRPr lang="lt-LT"/>
          </a:p>
        </p:txBody>
      </p:sp>
      <p:sp>
        <p:nvSpPr>
          <p:cNvPr id="3" name="Freeform 3"/>
          <p:cNvSpPr/>
          <p:nvPr/>
        </p:nvSpPr>
        <p:spPr>
          <a:xfrm>
            <a:off x="10094242" y="2676146"/>
            <a:ext cx="7999664" cy="5511779"/>
          </a:xfrm>
          <a:custGeom>
            <a:avLst/>
            <a:gdLst/>
            <a:ahLst/>
            <a:cxnLst/>
            <a:rect l="l" t="t" r="r" b="b"/>
            <a:pathLst>
              <a:path w="7999664" h="5511779">
                <a:moveTo>
                  <a:pt x="0" y="0"/>
                </a:moveTo>
                <a:lnTo>
                  <a:pt x="7999664" y="0"/>
                </a:lnTo>
                <a:lnTo>
                  <a:pt x="7999664" y="5511779"/>
                </a:lnTo>
                <a:lnTo>
                  <a:pt x="0" y="5511779"/>
                </a:lnTo>
                <a:lnTo>
                  <a:pt x="0" y="0"/>
                </a:lnTo>
                <a:close/>
              </a:path>
            </a:pathLst>
          </a:custGeom>
          <a:blipFill>
            <a:blip r:embed="rId3"/>
            <a:stretch>
              <a:fillRect/>
            </a:stretch>
          </a:blipFill>
        </p:spPr>
        <p:txBody>
          <a:bodyPr/>
          <a:lstStyle/>
          <a:p>
            <a:endParaRPr lang="lt-LT"/>
          </a:p>
        </p:txBody>
      </p:sp>
      <p:sp>
        <p:nvSpPr>
          <p:cNvPr id="4" name="Freeform 4"/>
          <p:cNvSpPr/>
          <p:nvPr/>
        </p:nvSpPr>
        <p:spPr>
          <a:xfrm>
            <a:off x="0" y="3404201"/>
            <a:ext cx="8111336" cy="4055668"/>
          </a:xfrm>
          <a:custGeom>
            <a:avLst/>
            <a:gdLst/>
            <a:ahLst/>
            <a:cxnLst/>
            <a:rect l="l" t="t" r="r" b="b"/>
            <a:pathLst>
              <a:path w="8111336" h="4055668">
                <a:moveTo>
                  <a:pt x="0" y="0"/>
                </a:moveTo>
                <a:lnTo>
                  <a:pt x="8111336" y="0"/>
                </a:lnTo>
                <a:lnTo>
                  <a:pt x="8111336" y="4055668"/>
                </a:lnTo>
                <a:lnTo>
                  <a:pt x="0" y="4055668"/>
                </a:lnTo>
                <a:lnTo>
                  <a:pt x="0" y="0"/>
                </a:lnTo>
                <a:close/>
              </a:path>
            </a:pathLst>
          </a:custGeom>
          <a:blipFill>
            <a:blip r:embed="rId4"/>
            <a:stretch>
              <a:fillRect/>
            </a:stretch>
          </a:blipFill>
        </p:spPr>
        <p:txBody>
          <a:bodyPr/>
          <a:lstStyle/>
          <a:p>
            <a:endParaRPr lang="lt-LT"/>
          </a:p>
        </p:txBody>
      </p:sp>
      <p:sp>
        <p:nvSpPr>
          <p:cNvPr id="5" name="TextBox 5"/>
          <p:cNvSpPr txBox="1"/>
          <p:nvPr/>
        </p:nvSpPr>
        <p:spPr>
          <a:xfrm>
            <a:off x="6683218" y="7918119"/>
            <a:ext cx="4387012" cy="1343025"/>
          </a:xfrm>
          <a:prstGeom prst="rect">
            <a:avLst/>
          </a:prstGeom>
        </p:spPr>
        <p:txBody>
          <a:bodyPr lIns="0" tIns="0" rIns="0" bIns="0" rtlCol="0" anchor="t">
            <a:spAutoFit/>
          </a:bodyPr>
          <a:lstStyle/>
          <a:p>
            <a:pPr marL="0" lvl="0" indent="0" algn="l">
              <a:lnSpc>
                <a:spcPts val="3378"/>
              </a:lnSpc>
              <a:spcBef>
                <a:spcPct val="0"/>
              </a:spcBef>
            </a:pPr>
            <a:r>
              <a:rPr lang="en-US" sz="2815" b="1" u="none">
                <a:solidFill>
                  <a:srgbClr val="000000"/>
                </a:solidFill>
                <a:latin typeface="Arial Bold"/>
                <a:ea typeface="Arial Bold"/>
                <a:cs typeface="Arial Bold"/>
                <a:sym typeface="Arial Bold"/>
              </a:rPr>
              <a:t>Blokas B</a:t>
            </a:r>
          </a:p>
          <a:p>
            <a:pPr marL="0" lvl="0" indent="0" algn="l">
              <a:lnSpc>
                <a:spcPts val="3378"/>
              </a:lnSpc>
              <a:spcBef>
                <a:spcPct val="0"/>
              </a:spcBef>
            </a:pPr>
            <a:r>
              <a:rPr lang="en-US" sz="2815" u="none">
                <a:solidFill>
                  <a:srgbClr val="000000"/>
                </a:solidFill>
                <a:latin typeface="Arial"/>
                <a:ea typeface="Arial"/>
                <a:cs typeface="Arial"/>
                <a:sym typeface="Arial"/>
              </a:rPr>
              <a:t>Komposto frakcionavimo ir antrinio išvalymo įrenginiai</a:t>
            </a:r>
          </a:p>
        </p:txBody>
      </p:sp>
      <p:sp>
        <p:nvSpPr>
          <p:cNvPr id="6" name="TextBox 6"/>
          <p:cNvSpPr txBox="1"/>
          <p:nvPr/>
        </p:nvSpPr>
        <p:spPr>
          <a:xfrm>
            <a:off x="12474267" y="7918119"/>
            <a:ext cx="5443550" cy="1343025"/>
          </a:xfrm>
          <a:prstGeom prst="rect">
            <a:avLst/>
          </a:prstGeom>
        </p:spPr>
        <p:txBody>
          <a:bodyPr lIns="0" tIns="0" rIns="0" bIns="0" rtlCol="0" anchor="t">
            <a:spAutoFit/>
          </a:bodyPr>
          <a:lstStyle/>
          <a:p>
            <a:pPr marL="0" lvl="0" indent="0" algn="l">
              <a:lnSpc>
                <a:spcPts val="3378"/>
              </a:lnSpc>
              <a:spcBef>
                <a:spcPct val="0"/>
              </a:spcBef>
            </a:pPr>
            <a:r>
              <a:rPr lang="en-US" sz="2815" b="1" u="none">
                <a:solidFill>
                  <a:srgbClr val="000000"/>
                </a:solidFill>
                <a:latin typeface="Arial Bold"/>
                <a:ea typeface="Arial Bold"/>
                <a:cs typeface="Arial Bold"/>
                <a:sym typeface="Arial Bold"/>
              </a:rPr>
              <a:t>Blokas C</a:t>
            </a:r>
          </a:p>
          <a:p>
            <a:pPr marL="0" lvl="0" indent="0" algn="l">
              <a:lnSpc>
                <a:spcPts val="3378"/>
              </a:lnSpc>
              <a:spcBef>
                <a:spcPct val="0"/>
              </a:spcBef>
            </a:pPr>
            <a:r>
              <a:rPr lang="en-US" sz="2815" u="none">
                <a:solidFill>
                  <a:srgbClr val="000000"/>
                </a:solidFill>
                <a:latin typeface="Arial"/>
                <a:ea typeface="Arial"/>
                <a:cs typeface="Arial"/>
                <a:sym typeface="Arial"/>
              </a:rPr>
              <a:t>Sijoto komposto gamybos įrenginiai</a:t>
            </a:r>
          </a:p>
        </p:txBody>
      </p:sp>
      <p:sp>
        <p:nvSpPr>
          <p:cNvPr id="7" name="TextBox 7"/>
          <p:cNvSpPr txBox="1"/>
          <p:nvPr/>
        </p:nvSpPr>
        <p:spPr>
          <a:xfrm>
            <a:off x="592614" y="7918119"/>
            <a:ext cx="4686568" cy="1771650"/>
          </a:xfrm>
          <a:prstGeom prst="rect">
            <a:avLst/>
          </a:prstGeom>
        </p:spPr>
        <p:txBody>
          <a:bodyPr lIns="0" tIns="0" rIns="0" bIns="0" rtlCol="0" anchor="t">
            <a:spAutoFit/>
          </a:bodyPr>
          <a:lstStyle/>
          <a:p>
            <a:pPr marL="0" lvl="0" indent="0" algn="l">
              <a:lnSpc>
                <a:spcPts val="3378"/>
              </a:lnSpc>
              <a:spcBef>
                <a:spcPct val="0"/>
              </a:spcBef>
            </a:pPr>
            <a:r>
              <a:rPr lang="en-US" sz="2815" b="1" u="none">
                <a:solidFill>
                  <a:srgbClr val="000000"/>
                </a:solidFill>
                <a:latin typeface="Arial Bold"/>
                <a:ea typeface="Arial Bold"/>
                <a:cs typeface="Arial Bold"/>
                <a:sym typeface="Arial Bold"/>
              </a:rPr>
              <a:t>Blokas A</a:t>
            </a:r>
          </a:p>
          <a:p>
            <a:pPr marL="0" lvl="0" indent="0" algn="l">
              <a:lnSpc>
                <a:spcPts val="3378"/>
              </a:lnSpc>
              <a:spcBef>
                <a:spcPct val="0"/>
              </a:spcBef>
            </a:pPr>
            <a:r>
              <a:rPr lang="en-US" sz="2815" u="none">
                <a:solidFill>
                  <a:srgbClr val="000000"/>
                </a:solidFill>
                <a:latin typeface="Arial"/>
                <a:ea typeface="Arial"/>
                <a:cs typeface="Arial"/>
                <a:sym typeface="Arial"/>
              </a:rPr>
              <a:t>Pirminio MVA ir ŽA išvalymo ir paruošimo kompostavimui įrenginiai</a:t>
            </a:r>
          </a:p>
        </p:txBody>
      </p:sp>
      <p:sp>
        <p:nvSpPr>
          <p:cNvPr id="8" name="AutoShape 8"/>
          <p:cNvSpPr/>
          <p:nvPr/>
        </p:nvSpPr>
        <p:spPr>
          <a:xfrm>
            <a:off x="-358119" y="2682982"/>
            <a:ext cx="12067670" cy="0"/>
          </a:xfrm>
          <a:prstGeom prst="line">
            <a:avLst/>
          </a:prstGeom>
          <a:ln w="95250" cap="flat">
            <a:solidFill>
              <a:srgbClr val="000000"/>
            </a:solidFill>
            <a:prstDash val="solid"/>
            <a:headEnd type="none" w="sm" len="sm"/>
            <a:tailEnd type="none" w="sm" len="sm"/>
          </a:ln>
        </p:spPr>
        <p:txBody>
          <a:bodyPr/>
          <a:lstStyle/>
          <a:p>
            <a:endParaRPr lang="lt-LT"/>
          </a:p>
        </p:txBody>
      </p:sp>
      <p:sp>
        <p:nvSpPr>
          <p:cNvPr id="9" name="TextBox 9"/>
          <p:cNvSpPr txBox="1"/>
          <p:nvPr/>
        </p:nvSpPr>
        <p:spPr>
          <a:xfrm>
            <a:off x="1028700" y="787643"/>
            <a:ext cx="11991463" cy="1562100"/>
          </a:xfrm>
          <a:prstGeom prst="rect">
            <a:avLst/>
          </a:prstGeom>
        </p:spPr>
        <p:txBody>
          <a:bodyPr lIns="0" tIns="0" rIns="0" bIns="0" rtlCol="0" anchor="t">
            <a:spAutoFit/>
          </a:bodyPr>
          <a:lstStyle/>
          <a:p>
            <a:pPr marL="0" lvl="0" indent="0" algn="l">
              <a:lnSpc>
                <a:spcPts val="3906"/>
              </a:lnSpc>
              <a:spcBef>
                <a:spcPct val="0"/>
              </a:spcBef>
            </a:pPr>
            <a:r>
              <a:rPr lang="en-US" sz="3255" b="1" u="none">
                <a:solidFill>
                  <a:srgbClr val="000000"/>
                </a:solidFill>
                <a:latin typeface="Arial Bold"/>
                <a:ea typeface="Arial Bold"/>
                <a:cs typeface="Arial Bold"/>
                <a:sym typeface="Arial Bold"/>
              </a:rPr>
              <a:t>INVESTICIJŲ PROJEKTAS</a:t>
            </a:r>
          </a:p>
          <a:p>
            <a:pPr marL="0" lvl="0" indent="0" algn="l">
              <a:lnSpc>
                <a:spcPts val="3906"/>
              </a:lnSpc>
              <a:spcBef>
                <a:spcPct val="0"/>
              </a:spcBef>
            </a:pPr>
            <a:r>
              <a:rPr lang="en-US" sz="3255" b="1" u="none">
                <a:solidFill>
                  <a:srgbClr val="E6C30A"/>
                </a:solidFill>
                <a:latin typeface="Arial Bold"/>
                <a:ea typeface="Arial Bold"/>
                <a:cs typeface="Arial Bold"/>
                <a:sym typeface="Arial Bold"/>
              </a:rPr>
              <a:t> „PAPILDOMŲ MAISTO-VIRTUVĖS ATLIEKŲ APDOROJIMO PAJĖGUMŲ SUKŪRIMAS ŠIAULIŲ REGIONE“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028700" y="4191439"/>
            <a:ext cx="16230600" cy="4403974"/>
          </a:xfrm>
          <a:custGeom>
            <a:avLst/>
            <a:gdLst/>
            <a:ahLst/>
            <a:cxnLst/>
            <a:rect l="l" t="t" r="r" b="b"/>
            <a:pathLst>
              <a:path w="16230600" h="4403974">
                <a:moveTo>
                  <a:pt x="0" y="0"/>
                </a:moveTo>
                <a:lnTo>
                  <a:pt x="16230600" y="0"/>
                </a:lnTo>
                <a:lnTo>
                  <a:pt x="16230600" y="4403973"/>
                </a:lnTo>
                <a:lnTo>
                  <a:pt x="0" y="4403973"/>
                </a:lnTo>
                <a:lnTo>
                  <a:pt x="0" y="0"/>
                </a:lnTo>
                <a:close/>
              </a:path>
            </a:pathLst>
          </a:custGeom>
          <a:blipFill>
            <a:blip r:embed="rId2"/>
            <a:stretch>
              <a:fillRect/>
            </a:stretch>
          </a:blipFill>
        </p:spPr>
        <p:txBody>
          <a:bodyPr/>
          <a:lstStyle/>
          <a:p>
            <a:endParaRPr lang="lt-LT"/>
          </a:p>
        </p:txBody>
      </p:sp>
      <p:sp>
        <p:nvSpPr>
          <p:cNvPr id="3" name="TextBox 3"/>
          <p:cNvSpPr txBox="1"/>
          <p:nvPr/>
        </p:nvSpPr>
        <p:spPr>
          <a:xfrm>
            <a:off x="3170801" y="3010339"/>
            <a:ext cx="12164477" cy="466725"/>
          </a:xfrm>
          <a:prstGeom prst="rect">
            <a:avLst/>
          </a:prstGeom>
        </p:spPr>
        <p:txBody>
          <a:bodyPr lIns="0" tIns="0" rIns="0" bIns="0" rtlCol="0" anchor="t">
            <a:spAutoFit/>
          </a:bodyPr>
          <a:lstStyle/>
          <a:p>
            <a:pPr algn="ctr">
              <a:lnSpc>
                <a:spcPts val="3240"/>
              </a:lnSpc>
            </a:pPr>
            <a:r>
              <a:rPr lang="en-US" sz="2700" b="1">
                <a:solidFill>
                  <a:srgbClr val="000000"/>
                </a:solidFill>
                <a:latin typeface="Arial Bold"/>
                <a:ea typeface="Arial Bold"/>
                <a:cs typeface="Arial Bold"/>
                <a:sym typeface="Arial Bold"/>
              </a:rPr>
              <a:t>Investicijų detalizacija nuo 2025 iki 2028 m. (imtinai)</a:t>
            </a:r>
          </a:p>
        </p:txBody>
      </p:sp>
      <p:sp>
        <p:nvSpPr>
          <p:cNvPr id="4" name="TextBox 4"/>
          <p:cNvSpPr txBox="1"/>
          <p:nvPr/>
        </p:nvSpPr>
        <p:spPr>
          <a:xfrm>
            <a:off x="1028700" y="787643"/>
            <a:ext cx="11991463" cy="1562100"/>
          </a:xfrm>
          <a:prstGeom prst="rect">
            <a:avLst/>
          </a:prstGeom>
        </p:spPr>
        <p:txBody>
          <a:bodyPr lIns="0" tIns="0" rIns="0" bIns="0" rtlCol="0" anchor="t">
            <a:spAutoFit/>
          </a:bodyPr>
          <a:lstStyle/>
          <a:p>
            <a:pPr marL="0" lvl="0" indent="0" algn="l">
              <a:lnSpc>
                <a:spcPts val="3906"/>
              </a:lnSpc>
              <a:spcBef>
                <a:spcPct val="0"/>
              </a:spcBef>
            </a:pPr>
            <a:r>
              <a:rPr lang="en-US" sz="3255" b="1" u="none">
                <a:solidFill>
                  <a:srgbClr val="000000"/>
                </a:solidFill>
                <a:latin typeface="Arial Bold"/>
                <a:ea typeface="Arial Bold"/>
                <a:cs typeface="Arial Bold"/>
                <a:sym typeface="Arial Bold"/>
              </a:rPr>
              <a:t>INVESTICIJŲ PROJEKTAS</a:t>
            </a:r>
          </a:p>
          <a:p>
            <a:pPr marL="0" lvl="0" indent="0" algn="l">
              <a:lnSpc>
                <a:spcPts val="3906"/>
              </a:lnSpc>
              <a:spcBef>
                <a:spcPct val="0"/>
              </a:spcBef>
            </a:pPr>
            <a:r>
              <a:rPr lang="en-US" sz="3255" b="1" u="none">
                <a:solidFill>
                  <a:srgbClr val="E6C30A"/>
                </a:solidFill>
                <a:latin typeface="Arial Bold"/>
                <a:ea typeface="Arial Bold"/>
                <a:cs typeface="Arial Bold"/>
                <a:sym typeface="Arial Bold"/>
              </a:rPr>
              <a:t> „PAPILDOMŲ MAISTO-VIRTUVĖS ATLIEKŲ APDOROJIMO PAJĖGUMŲ SUKŪRIMAS ŠIAULIŲ REGIONE“</a:t>
            </a:r>
          </a:p>
        </p:txBody>
      </p:sp>
      <p:sp>
        <p:nvSpPr>
          <p:cNvPr id="5" name="AutoShape 5"/>
          <p:cNvSpPr/>
          <p:nvPr/>
        </p:nvSpPr>
        <p:spPr>
          <a:xfrm>
            <a:off x="-358119" y="2682982"/>
            <a:ext cx="12067670" cy="0"/>
          </a:xfrm>
          <a:prstGeom prst="line">
            <a:avLst/>
          </a:prstGeom>
          <a:ln w="95250" cap="flat">
            <a:solidFill>
              <a:srgbClr val="000000"/>
            </a:solidFill>
            <a:prstDash val="solid"/>
            <a:headEnd type="none" w="sm" len="sm"/>
            <a:tailEnd type="none" w="sm" len="sm"/>
          </a:ln>
        </p:spPr>
        <p:txBody>
          <a:bodyPr/>
          <a:lstStyle/>
          <a:p>
            <a:endParaRPr lang="lt-LT"/>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028700" y="4185472"/>
            <a:ext cx="16230600" cy="4515281"/>
          </a:xfrm>
          <a:custGeom>
            <a:avLst/>
            <a:gdLst/>
            <a:ahLst/>
            <a:cxnLst/>
            <a:rect l="l" t="t" r="r" b="b"/>
            <a:pathLst>
              <a:path w="16230600" h="4515281">
                <a:moveTo>
                  <a:pt x="0" y="0"/>
                </a:moveTo>
                <a:lnTo>
                  <a:pt x="16230600" y="0"/>
                </a:lnTo>
                <a:lnTo>
                  <a:pt x="16230600" y="4515281"/>
                </a:lnTo>
                <a:lnTo>
                  <a:pt x="0" y="4515281"/>
                </a:lnTo>
                <a:lnTo>
                  <a:pt x="0" y="0"/>
                </a:lnTo>
                <a:close/>
              </a:path>
            </a:pathLst>
          </a:custGeom>
          <a:blipFill>
            <a:blip r:embed="rId2"/>
            <a:stretch>
              <a:fillRect/>
            </a:stretch>
          </a:blipFill>
        </p:spPr>
        <p:txBody>
          <a:bodyPr/>
          <a:lstStyle/>
          <a:p>
            <a:endParaRPr lang="lt-LT"/>
          </a:p>
        </p:txBody>
      </p:sp>
      <p:sp>
        <p:nvSpPr>
          <p:cNvPr id="3" name="TextBox 3"/>
          <p:cNvSpPr txBox="1"/>
          <p:nvPr/>
        </p:nvSpPr>
        <p:spPr>
          <a:xfrm>
            <a:off x="3227599" y="3004372"/>
            <a:ext cx="12164477" cy="466725"/>
          </a:xfrm>
          <a:prstGeom prst="rect">
            <a:avLst/>
          </a:prstGeom>
        </p:spPr>
        <p:txBody>
          <a:bodyPr lIns="0" tIns="0" rIns="0" bIns="0" rtlCol="0" anchor="t">
            <a:spAutoFit/>
          </a:bodyPr>
          <a:lstStyle/>
          <a:p>
            <a:pPr algn="ctr">
              <a:lnSpc>
                <a:spcPts val="3240"/>
              </a:lnSpc>
            </a:pPr>
            <a:r>
              <a:rPr lang="en-US" sz="2700" b="1">
                <a:solidFill>
                  <a:srgbClr val="000000"/>
                </a:solidFill>
                <a:latin typeface="Arial Bold"/>
                <a:ea typeface="Arial Bold"/>
                <a:cs typeface="Arial Bold"/>
                <a:sym typeface="Arial Bold"/>
              </a:rPr>
              <a:t>Projekto investicijos vykdomos laikotarpiu nuo 2025 iki 2028 m. (imtinai)</a:t>
            </a:r>
          </a:p>
        </p:txBody>
      </p:sp>
      <p:sp>
        <p:nvSpPr>
          <p:cNvPr id="4" name="TextBox 4"/>
          <p:cNvSpPr txBox="1"/>
          <p:nvPr/>
        </p:nvSpPr>
        <p:spPr>
          <a:xfrm>
            <a:off x="1028700" y="787643"/>
            <a:ext cx="11991463" cy="1562100"/>
          </a:xfrm>
          <a:prstGeom prst="rect">
            <a:avLst/>
          </a:prstGeom>
        </p:spPr>
        <p:txBody>
          <a:bodyPr lIns="0" tIns="0" rIns="0" bIns="0" rtlCol="0" anchor="t">
            <a:spAutoFit/>
          </a:bodyPr>
          <a:lstStyle/>
          <a:p>
            <a:pPr marL="0" lvl="0" indent="0" algn="l">
              <a:lnSpc>
                <a:spcPts val="3906"/>
              </a:lnSpc>
              <a:spcBef>
                <a:spcPct val="0"/>
              </a:spcBef>
            </a:pPr>
            <a:r>
              <a:rPr lang="en-US" sz="3255" b="1" u="none">
                <a:solidFill>
                  <a:srgbClr val="000000"/>
                </a:solidFill>
                <a:latin typeface="Arial Bold"/>
                <a:ea typeface="Arial Bold"/>
                <a:cs typeface="Arial Bold"/>
                <a:sym typeface="Arial Bold"/>
              </a:rPr>
              <a:t>INVESTICIJŲ PROJEKTAS</a:t>
            </a:r>
          </a:p>
          <a:p>
            <a:pPr marL="0" lvl="0" indent="0" algn="l">
              <a:lnSpc>
                <a:spcPts val="3906"/>
              </a:lnSpc>
              <a:spcBef>
                <a:spcPct val="0"/>
              </a:spcBef>
            </a:pPr>
            <a:r>
              <a:rPr lang="en-US" sz="3255" b="1" u="none">
                <a:solidFill>
                  <a:srgbClr val="E6C30A"/>
                </a:solidFill>
                <a:latin typeface="Arial Bold"/>
                <a:ea typeface="Arial Bold"/>
                <a:cs typeface="Arial Bold"/>
                <a:sym typeface="Arial Bold"/>
              </a:rPr>
              <a:t> „PAPILDOMŲ MAISTO-VIRTUVĖS ATLIEKŲ APDOROJIMO PAJĖGUMŲ SUKŪRIMAS ŠIAULIŲ REGIONE“</a:t>
            </a:r>
          </a:p>
        </p:txBody>
      </p:sp>
      <p:sp>
        <p:nvSpPr>
          <p:cNvPr id="5" name="AutoShape 5"/>
          <p:cNvSpPr/>
          <p:nvPr/>
        </p:nvSpPr>
        <p:spPr>
          <a:xfrm>
            <a:off x="-358119" y="2682982"/>
            <a:ext cx="12067670" cy="0"/>
          </a:xfrm>
          <a:prstGeom prst="line">
            <a:avLst/>
          </a:prstGeom>
          <a:ln w="95250" cap="flat">
            <a:solidFill>
              <a:srgbClr val="000000"/>
            </a:solidFill>
            <a:prstDash val="solid"/>
            <a:headEnd type="none" w="sm" len="sm"/>
            <a:tailEnd type="none" w="sm" len="sm"/>
          </a:ln>
        </p:spPr>
        <p:txBody>
          <a:bodyPr/>
          <a:lstStyle/>
          <a:p>
            <a:endParaRPr lang="lt-LT"/>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1028700" y="2968732"/>
            <a:ext cx="16230600" cy="1076325"/>
          </a:xfrm>
          <a:prstGeom prst="rect">
            <a:avLst/>
          </a:prstGeom>
        </p:spPr>
        <p:txBody>
          <a:bodyPr lIns="0" tIns="0" rIns="0" bIns="0" rtlCol="0" anchor="t">
            <a:spAutoFit/>
          </a:bodyPr>
          <a:lstStyle/>
          <a:p>
            <a:pPr algn="l">
              <a:lnSpc>
                <a:spcPts val="2760"/>
              </a:lnSpc>
            </a:pPr>
            <a:r>
              <a:rPr lang="en-US" sz="2300" b="1" dirty="0" err="1">
                <a:solidFill>
                  <a:srgbClr val="000000"/>
                </a:solidFill>
                <a:latin typeface="Arial Bold"/>
                <a:ea typeface="Arial Bold"/>
                <a:cs typeface="Arial Bold"/>
                <a:sym typeface="Arial Bold"/>
              </a:rPr>
              <a:t>Projekto</a:t>
            </a:r>
            <a:r>
              <a:rPr lang="en-US" sz="2300" b="1" dirty="0">
                <a:solidFill>
                  <a:srgbClr val="000000"/>
                </a:solidFill>
                <a:latin typeface="Arial Bold"/>
                <a:ea typeface="Arial Bold"/>
                <a:cs typeface="Arial Bold"/>
                <a:sym typeface="Arial Bold"/>
              </a:rPr>
              <a:t> </a:t>
            </a:r>
            <a:r>
              <a:rPr lang="en-US" sz="2300" b="1" dirty="0" err="1">
                <a:solidFill>
                  <a:srgbClr val="000000"/>
                </a:solidFill>
                <a:latin typeface="Arial Bold"/>
                <a:ea typeface="Arial Bold"/>
                <a:cs typeface="Arial Bold"/>
                <a:sym typeface="Arial Bold"/>
              </a:rPr>
              <a:t>veiklos</a:t>
            </a:r>
            <a:r>
              <a:rPr lang="en-US" sz="2300" b="1" dirty="0">
                <a:solidFill>
                  <a:srgbClr val="000000"/>
                </a:solidFill>
                <a:latin typeface="Arial Bold"/>
                <a:ea typeface="Arial Bold"/>
                <a:cs typeface="Arial Bold"/>
                <a:sym typeface="Arial Bold"/>
              </a:rPr>
              <a:t> </a:t>
            </a:r>
            <a:r>
              <a:rPr lang="en-US" sz="2300" b="1" dirty="0" err="1">
                <a:solidFill>
                  <a:srgbClr val="000000"/>
                </a:solidFill>
                <a:latin typeface="Arial Bold"/>
                <a:ea typeface="Arial Bold"/>
                <a:cs typeface="Arial Bold"/>
                <a:sym typeface="Arial Bold"/>
              </a:rPr>
              <a:t>pajamos</a:t>
            </a:r>
            <a:endParaRPr lang="en-US" sz="2300" b="1" dirty="0">
              <a:solidFill>
                <a:srgbClr val="000000"/>
              </a:solidFill>
              <a:latin typeface="Arial Bold"/>
              <a:ea typeface="Arial Bold"/>
              <a:cs typeface="Arial Bold"/>
              <a:sym typeface="Arial Bold"/>
            </a:endParaRPr>
          </a:p>
          <a:p>
            <a:pPr algn="just">
              <a:lnSpc>
                <a:spcPts val="2760"/>
              </a:lnSpc>
            </a:pPr>
            <a:r>
              <a:rPr lang="en-US" sz="2300" dirty="0" err="1">
                <a:solidFill>
                  <a:srgbClr val="000000"/>
                </a:solidFill>
                <a:latin typeface="Arial"/>
                <a:ea typeface="Arial"/>
                <a:cs typeface="Arial"/>
                <a:sym typeface="Arial"/>
              </a:rPr>
              <a:t>Nustatant</a:t>
            </a:r>
            <a:r>
              <a:rPr lang="en-US" sz="2300" dirty="0">
                <a:solidFill>
                  <a:srgbClr val="000000"/>
                </a:solidFill>
                <a:latin typeface="Arial"/>
                <a:ea typeface="Arial"/>
                <a:cs typeface="Arial"/>
                <a:sym typeface="Arial"/>
              </a:rPr>
              <a:t> </a:t>
            </a:r>
            <a:r>
              <a:rPr lang="en-US" sz="2300" dirty="0" err="1">
                <a:solidFill>
                  <a:srgbClr val="000000"/>
                </a:solidFill>
                <a:latin typeface="Arial"/>
                <a:ea typeface="Arial"/>
                <a:cs typeface="Arial"/>
                <a:sym typeface="Arial"/>
              </a:rPr>
              <a:t>komposto</a:t>
            </a:r>
            <a:r>
              <a:rPr lang="en-US" sz="2300" dirty="0">
                <a:solidFill>
                  <a:srgbClr val="000000"/>
                </a:solidFill>
                <a:latin typeface="Arial"/>
                <a:ea typeface="Arial"/>
                <a:cs typeface="Arial"/>
                <a:sym typeface="Arial"/>
              </a:rPr>
              <a:t> </a:t>
            </a:r>
            <a:r>
              <a:rPr lang="en-US" sz="2300" dirty="0" err="1">
                <a:solidFill>
                  <a:srgbClr val="000000"/>
                </a:solidFill>
                <a:latin typeface="Arial"/>
                <a:ea typeface="Arial"/>
                <a:cs typeface="Arial"/>
                <a:sym typeface="Arial"/>
              </a:rPr>
              <a:t>kainą</a:t>
            </a:r>
            <a:r>
              <a:rPr lang="en-US" sz="2300" dirty="0">
                <a:solidFill>
                  <a:srgbClr val="000000"/>
                </a:solidFill>
                <a:latin typeface="Arial"/>
                <a:ea typeface="Arial"/>
                <a:cs typeface="Arial"/>
                <a:sym typeface="Arial"/>
              </a:rPr>
              <a:t> </a:t>
            </a:r>
            <a:r>
              <a:rPr lang="en-US" sz="2300" dirty="0" err="1">
                <a:solidFill>
                  <a:srgbClr val="000000"/>
                </a:solidFill>
                <a:latin typeface="Arial"/>
                <a:ea typeface="Arial"/>
                <a:cs typeface="Arial"/>
                <a:sym typeface="Arial"/>
              </a:rPr>
              <a:t>atsižvelgiama</a:t>
            </a:r>
            <a:r>
              <a:rPr lang="en-US" sz="2300" dirty="0">
                <a:solidFill>
                  <a:srgbClr val="000000"/>
                </a:solidFill>
                <a:latin typeface="Arial"/>
                <a:ea typeface="Arial"/>
                <a:cs typeface="Arial"/>
                <a:sym typeface="Arial"/>
              </a:rPr>
              <a:t> į </a:t>
            </a:r>
            <a:r>
              <a:rPr lang="en-US" sz="2300" dirty="0" err="1">
                <a:solidFill>
                  <a:srgbClr val="000000"/>
                </a:solidFill>
                <a:latin typeface="Arial"/>
                <a:ea typeface="Arial"/>
                <a:cs typeface="Arial"/>
                <a:sym typeface="Arial"/>
              </a:rPr>
              <a:t>kitų</a:t>
            </a:r>
            <a:r>
              <a:rPr lang="en-US" sz="2300" dirty="0">
                <a:solidFill>
                  <a:srgbClr val="000000"/>
                </a:solidFill>
                <a:latin typeface="Arial"/>
                <a:ea typeface="Arial"/>
                <a:cs typeface="Arial"/>
                <a:sym typeface="Arial"/>
              </a:rPr>
              <a:t> </a:t>
            </a:r>
            <a:r>
              <a:rPr lang="en-US" sz="2300" dirty="0" err="1">
                <a:solidFill>
                  <a:srgbClr val="000000"/>
                </a:solidFill>
                <a:latin typeface="Arial"/>
                <a:ea typeface="Arial"/>
                <a:cs typeface="Arial"/>
                <a:sym typeface="Arial"/>
              </a:rPr>
              <a:t>regioninių</a:t>
            </a:r>
            <a:r>
              <a:rPr lang="en-US" sz="2300" dirty="0">
                <a:solidFill>
                  <a:srgbClr val="000000"/>
                </a:solidFill>
                <a:latin typeface="Arial"/>
                <a:ea typeface="Arial"/>
                <a:cs typeface="Arial"/>
                <a:sym typeface="Arial"/>
              </a:rPr>
              <a:t> </a:t>
            </a:r>
            <a:r>
              <a:rPr lang="en-US" sz="2300" dirty="0" err="1">
                <a:solidFill>
                  <a:srgbClr val="000000"/>
                </a:solidFill>
                <a:latin typeface="Arial"/>
                <a:ea typeface="Arial"/>
                <a:cs typeface="Arial"/>
                <a:sym typeface="Arial"/>
              </a:rPr>
              <a:t>atliekų</a:t>
            </a:r>
            <a:r>
              <a:rPr lang="en-US" sz="2300" dirty="0">
                <a:solidFill>
                  <a:srgbClr val="000000"/>
                </a:solidFill>
                <a:latin typeface="Arial"/>
                <a:ea typeface="Arial"/>
                <a:cs typeface="Arial"/>
                <a:sym typeface="Arial"/>
              </a:rPr>
              <a:t> </a:t>
            </a:r>
            <a:r>
              <a:rPr lang="en-US" sz="2300" dirty="0" err="1">
                <a:solidFill>
                  <a:srgbClr val="000000"/>
                </a:solidFill>
                <a:latin typeface="Arial"/>
                <a:ea typeface="Arial"/>
                <a:cs typeface="Arial"/>
                <a:sym typeface="Arial"/>
              </a:rPr>
              <a:t>tvarkymo</a:t>
            </a:r>
            <a:r>
              <a:rPr lang="en-US" sz="2300" dirty="0">
                <a:solidFill>
                  <a:srgbClr val="000000"/>
                </a:solidFill>
                <a:latin typeface="Arial"/>
                <a:ea typeface="Arial"/>
                <a:cs typeface="Arial"/>
                <a:sym typeface="Arial"/>
              </a:rPr>
              <a:t> </a:t>
            </a:r>
            <a:r>
              <a:rPr lang="en-US" sz="2300" dirty="0" err="1">
                <a:solidFill>
                  <a:srgbClr val="000000"/>
                </a:solidFill>
                <a:latin typeface="Arial"/>
                <a:ea typeface="Arial"/>
                <a:cs typeface="Arial"/>
                <a:sym typeface="Arial"/>
              </a:rPr>
              <a:t>centrų</a:t>
            </a:r>
            <a:r>
              <a:rPr lang="en-US" sz="2300" dirty="0">
                <a:solidFill>
                  <a:srgbClr val="000000"/>
                </a:solidFill>
                <a:latin typeface="Arial"/>
                <a:ea typeface="Arial"/>
                <a:cs typeface="Arial"/>
                <a:sym typeface="Arial"/>
              </a:rPr>
              <a:t> </a:t>
            </a:r>
            <a:r>
              <a:rPr lang="en-US" sz="2300" dirty="0" err="1">
                <a:solidFill>
                  <a:srgbClr val="000000"/>
                </a:solidFill>
                <a:latin typeface="Arial"/>
                <a:ea typeface="Arial"/>
                <a:cs typeface="Arial"/>
                <a:sym typeface="Arial"/>
              </a:rPr>
              <a:t>taikomą</a:t>
            </a:r>
            <a:r>
              <a:rPr lang="en-US" sz="2300" dirty="0">
                <a:solidFill>
                  <a:srgbClr val="000000"/>
                </a:solidFill>
                <a:latin typeface="Arial"/>
                <a:ea typeface="Arial"/>
                <a:cs typeface="Arial"/>
                <a:sym typeface="Arial"/>
              </a:rPr>
              <a:t> </a:t>
            </a:r>
            <a:r>
              <a:rPr lang="en-US" sz="2300" dirty="0" err="1">
                <a:solidFill>
                  <a:srgbClr val="000000"/>
                </a:solidFill>
                <a:latin typeface="Arial"/>
                <a:ea typeface="Arial"/>
                <a:cs typeface="Arial"/>
                <a:sym typeface="Arial"/>
              </a:rPr>
              <a:t>komposto</a:t>
            </a:r>
            <a:r>
              <a:rPr lang="en-US" sz="2300" dirty="0">
                <a:solidFill>
                  <a:srgbClr val="000000"/>
                </a:solidFill>
                <a:latin typeface="Arial"/>
                <a:ea typeface="Arial"/>
                <a:cs typeface="Arial"/>
                <a:sym typeface="Arial"/>
              </a:rPr>
              <a:t> </a:t>
            </a:r>
            <a:r>
              <a:rPr lang="en-US" sz="2300" dirty="0" err="1">
                <a:solidFill>
                  <a:srgbClr val="000000"/>
                </a:solidFill>
                <a:latin typeface="Arial"/>
                <a:ea typeface="Arial"/>
                <a:cs typeface="Arial"/>
                <a:sym typeface="Arial"/>
              </a:rPr>
              <a:t>pardavimo</a:t>
            </a:r>
            <a:r>
              <a:rPr lang="en-US" sz="2300" dirty="0">
                <a:solidFill>
                  <a:srgbClr val="000000"/>
                </a:solidFill>
                <a:latin typeface="Arial"/>
                <a:ea typeface="Arial"/>
                <a:cs typeface="Arial"/>
                <a:sym typeface="Arial"/>
              </a:rPr>
              <a:t> </a:t>
            </a:r>
            <a:r>
              <a:rPr lang="en-US" sz="2300" dirty="0" err="1">
                <a:solidFill>
                  <a:srgbClr val="000000"/>
                </a:solidFill>
                <a:latin typeface="Arial"/>
                <a:ea typeface="Arial"/>
                <a:cs typeface="Arial"/>
                <a:sym typeface="Arial"/>
              </a:rPr>
              <a:t>kainodarą</a:t>
            </a:r>
            <a:r>
              <a:rPr lang="en-US" sz="2300" dirty="0">
                <a:solidFill>
                  <a:srgbClr val="000000"/>
                </a:solidFill>
                <a:latin typeface="Arial"/>
                <a:ea typeface="Arial"/>
                <a:cs typeface="Arial"/>
                <a:sym typeface="Arial"/>
              </a:rPr>
              <a:t>, t. y. </a:t>
            </a:r>
            <a:r>
              <a:rPr lang="en-US" sz="2300" dirty="0" err="1">
                <a:solidFill>
                  <a:srgbClr val="000000"/>
                </a:solidFill>
                <a:latin typeface="Arial"/>
                <a:ea typeface="Arial"/>
                <a:cs typeface="Arial"/>
                <a:sym typeface="Arial"/>
              </a:rPr>
              <a:t>laikomasi</a:t>
            </a:r>
            <a:r>
              <a:rPr lang="en-US" sz="2300" dirty="0">
                <a:solidFill>
                  <a:srgbClr val="000000"/>
                </a:solidFill>
                <a:latin typeface="Arial"/>
                <a:ea typeface="Arial"/>
                <a:cs typeface="Arial"/>
                <a:sym typeface="Arial"/>
              </a:rPr>
              <a:t> </a:t>
            </a:r>
            <a:r>
              <a:rPr lang="en-US" sz="2300" dirty="0" err="1">
                <a:solidFill>
                  <a:srgbClr val="000000"/>
                </a:solidFill>
                <a:latin typeface="Arial"/>
                <a:ea typeface="Arial"/>
                <a:cs typeface="Arial"/>
                <a:sym typeface="Arial"/>
              </a:rPr>
              <a:t>nuostatos</a:t>
            </a:r>
            <a:r>
              <a:rPr lang="en-US" sz="2300" dirty="0">
                <a:solidFill>
                  <a:srgbClr val="000000"/>
                </a:solidFill>
                <a:latin typeface="Arial"/>
                <a:ea typeface="Arial"/>
                <a:cs typeface="Arial"/>
                <a:sym typeface="Arial"/>
              </a:rPr>
              <a:t>, </a:t>
            </a:r>
            <a:r>
              <a:rPr lang="en-US" sz="2300" dirty="0" err="1">
                <a:solidFill>
                  <a:srgbClr val="000000"/>
                </a:solidFill>
                <a:latin typeface="Arial"/>
                <a:ea typeface="Arial"/>
                <a:cs typeface="Arial"/>
                <a:sym typeface="Arial"/>
              </a:rPr>
              <a:t>kad</a:t>
            </a:r>
            <a:r>
              <a:rPr lang="en-US" sz="2300" dirty="0">
                <a:solidFill>
                  <a:srgbClr val="000000"/>
                </a:solidFill>
                <a:latin typeface="Arial"/>
                <a:ea typeface="Arial"/>
                <a:cs typeface="Arial"/>
                <a:sym typeface="Arial"/>
              </a:rPr>
              <a:t> </a:t>
            </a:r>
            <a:r>
              <a:rPr lang="en-US" sz="2300" dirty="0" err="1">
                <a:solidFill>
                  <a:srgbClr val="000000"/>
                </a:solidFill>
                <a:latin typeface="Arial"/>
                <a:ea typeface="Arial"/>
                <a:cs typeface="Arial"/>
                <a:sym typeface="Arial"/>
              </a:rPr>
              <a:t>kokybiško</a:t>
            </a:r>
            <a:r>
              <a:rPr lang="en-US" sz="2300" dirty="0">
                <a:solidFill>
                  <a:srgbClr val="000000"/>
                </a:solidFill>
                <a:latin typeface="Arial"/>
                <a:ea typeface="Arial"/>
                <a:cs typeface="Arial"/>
                <a:sym typeface="Arial"/>
              </a:rPr>
              <a:t> </a:t>
            </a:r>
            <a:r>
              <a:rPr lang="en-US" sz="2300" dirty="0" err="1">
                <a:solidFill>
                  <a:srgbClr val="000000"/>
                </a:solidFill>
                <a:latin typeface="Arial"/>
                <a:ea typeface="Arial"/>
                <a:cs typeface="Arial"/>
                <a:sym typeface="Arial"/>
              </a:rPr>
              <a:t>maisto-virtuvės</a:t>
            </a:r>
            <a:r>
              <a:rPr lang="en-US" sz="2300" dirty="0">
                <a:solidFill>
                  <a:srgbClr val="000000"/>
                </a:solidFill>
                <a:latin typeface="Arial"/>
                <a:ea typeface="Arial"/>
                <a:cs typeface="Arial"/>
                <a:sym typeface="Arial"/>
              </a:rPr>
              <a:t> ir </a:t>
            </a:r>
            <a:r>
              <a:rPr lang="en-US" sz="2300" dirty="0" err="1">
                <a:solidFill>
                  <a:srgbClr val="000000"/>
                </a:solidFill>
                <a:latin typeface="Arial"/>
                <a:ea typeface="Arial"/>
                <a:cs typeface="Arial"/>
                <a:sym typeface="Arial"/>
              </a:rPr>
              <a:t>žaliųjų</a:t>
            </a:r>
            <a:r>
              <a:rPr lang="en-US" sz="2300" dirty="0">
                <a:solidFill>
                  <a:srgbClr val="000000"/>
                </a:solidFill>
                <a:latin typeface="Arial"/>
                <a:ea typeface="Arial"/>
                <a:cs typeface="Arial"/>
                <a:sym typeface="Arial"/>
              </a:rPr>
              <a:t> </a:t>
            </a:r>
            <a:r>
              <a:rPr lang="en-US" sz="2300" dirty="0" err="1">
                <a:solidFill>
                  <a:srgbClr val="000000"/>
                </a:solidFill>
                <a:latin typeface="Arial"/>
                <a:ea typeface="Arial"/>
                <a:cs typeface="Arial"/>
                <a:sym typeface="Arial"/>
              </a:rPr>
              <a:t>atliekų</a:t>
            </a:r>
            <a:r>
              <a:rPr lang="en-US" sz="2300" dirty="0">
                <a:solidFill>
                  <a:srgbClr val="000000"/>
                </a:solidFill>
                <a:latin typeface="Arial"/>
                <a:ea typeface="Arial"/>
                <a:cs typeface="Arial"/>
                <a:sym typeface="Arial"/>
              </a:rPr>
              <a:t> </a:t>
            </a:r>
            <a:r>
              <a:rPr lang="en-US" sz="2300" dirty="0" err="1">
                <a:solidFill>
                  <a:srgbClr val="000000"/>
                </a:solidFill>
                <a:latin typeface="Arial"/>
                <a:ea typeface="Arial"/>
                <a:cs typeface="Arial"/>
                <a:sym typeface="Arial"/>
              </a:rPr>
              <a:t>komposto</a:t>
            </a:r>
            <a:r>
              <a:rPr lang="en-US" sz="2300" dirty="0">
                <a:solidFill>
                  <a:srgbClr val="000000"/>
                </a:solidFill>
                <a:latin typeface="Arial"/>
                <a:ea typeface="Arial"/>
                <a:cs typeface="Arial"/>
                <a:sym typeface="Arial"/>
              </a:rPr>
              <a:t> </a:t>
            </a:r>
            <a:r>
              <a:rPr lang="en-US" sz="2300" dirty="0" err="1">
                <a:solidFill>
                  <a:srgbClr val="000000"/>
                </a:solidFill>
                <a:latin typeface="Arial"/>
                <a:ea typeface="Arial"/>
                <a:cs typeface="Arial"/>
                <a:sym typeface="Arial"/>
              </a:rPr>
              <a:t>pardavimo</a:t>
            </a:r>
            <a:r>
              <a:rPr lang="en-US" sz="2300" dirty="0">
                <a:solidFill>
                  <a:srgbClr val="000000"/>
                </a:solidFill>
                <a:latin typeface="Arial"/>
                <a:ea typeface="Arial"/>
                <a:cs typeface="Arial"/>
                <a:sym typeface="Arial"/>
              </a:rPr>
              <a:t> </a:t>
            </a:r>
            <a:r>
              <a:rPr lang="en-US" sz="2300" dirty="0" err="1">
                <a:solidFill>
                  <a:srgbClr val="000000"/>
                </a:solidFill>
                <a:latin typeface="Arial"/>
                <a:ea typeface="Arial"/>
                <a:cs typeface="Arial"/>
                <a:sym typeface="Arial"/>
              </a:rPr>
              <a:t>kaina</a:t>
            </a:r>
            <a:r>
              <a:rPr lang="en-US" sz="2300" dirty="0">
                <a:solidFill>
                  <a:srgbClr val="000000"/>
                </a:solidFill>
                <a:latin typeface="Arial"/>
                <a:ea typeface="Arial"/>
                <a:cs typeface="Arial"/>
                <a:sym typeface="Arial"/>
              </a:rPr>
              <a:t> </a:t>
            </a:r>
            <a:r>
              <a:rPr lang="en-US" sz="2300" dirty="0" err="1">
                <a:solidFill>
                  <a:srgbClr val="000000"/>
                </a:solidFill>
                <a:latin typeface="Arial"/>
                <a:ea typeface="Arial"/>
                <a:cs typeface="Arial"/>
                <a:sym typeface="Arial"/>
              </a:rPr>
              <a:t>sieks</a:t>
            </a:r>
            <a:r>
              <a:rPr lang="en-US" sz="2300" dirty="0">
                <a:solidFill>
                  <a:srgbClr val="000000"/>
                </a:solidFill>
                <a:latin typeface="Arial"/>
                <a:ea typeface="Arial"/>
                <a:cs typeface="Arial"/>
                <a:sym typeface="Arial"/>
              </a:rPr>
              <a:t> ~15 </a:t>
            </a:r>
            <a:r>
              <a:rPr lang="en-US" sz="2300" dirty="0" err="1">
                <a:solidFill>
                  <a:srgbClr val="000000"/>
                </a:solidFill>
                <a:latin typeface="Arial"/>
                <a:ea typeface="Arial"/>
                <a:cs typeface="Arial"/>
                <a:sym typeface="Arial"/>
              </a:rPr>
              <a:t>Eur</a:t>
            </a:r>
            <a:r>
              <a:rPr lang="en-US" sz="2300" dirty="0">
                <a:solidFill>
                  <a:srgbClr val="000000"/>
                </a:solidFill>
                <a:latin typeface="Arial"/>
                <a:ea typeface="Arial"/>
                <a:cs typeface="Arial"/>
                <a:sym typeface="Arial"/>
              </a:rPr>
              <a:t> / t. </a:t>
            </a:r>
          </a:p>
        </p:txBody>
      </p:sp>
      <p:sp>
        <p:nvSpPr>
          <p:cNvPr id="3" name="Freeform 3"/>
          <p:cNvSpPr/>
          <p:nvPr/>
        </p:nvSpPr>
        <p:spPr>
          <a:xfrm>
            <a:off x="2789159" y="4045057"/>
            <a:ext cx="12679200" cy="1688585"/>
          </a:xfrm>
          <a:custGeom>
            <a:avLst/>
            <a:gdLst/>
            <a:ahLst/>
            <a:cxnLst/>
            <a:rect l="l" t="t" r="r" b="b"/>
            <a:pathLst>
              <a:path w="12679200" h="1688585">
                <a:moveTo>
                  <a:pt x="0" y="0"/>
                </a:moveTo>
                <a:lnTo>
                  <a:pt x="12679200" y="0"/>
                </a:lnTo>
                <a:lnTo>
                  <a:pt x="12679200" y="1688584"/>
                </a:lnTo>
                <a:lnTo>
                  <a:pt x="0" y="1688584"/>
                </a:lnTo>
                <a:lnTo>
                  <a:pt x="0" y="0"/>
                </a:lnTo>
                <a:close/>
              </a:path>
            </a:pathLst>
          </a:custGeom>
          <a:blipFill>
            <a:blip r:embed="rId2"/>
            <a:stretch>
              <a:fillRect/>
            </a:stretch>
          </a:blipFill>
        </p:spPr>
        <p:txBody>
          <a:bodyPr/>
          <a:lstStyle/>
          <a:p>
            <a:endParaRPr lang="lt-LT" dirty="0"/>
          </a:p>
        </p:txBody>
      </p:sp>
      <p:graphicFrame>
        <p:nvGraphicFramePr>
          <p:cNvPr id="4" name="Table 4"/>
          <p:cNvGraphicFramePr>
            <a:graphicFrameLocks noGrp="1"/>
          </p:cNvGraphicFramePr>
          <p:nvPr>
            <p:extLst>
              <p:ext uri="{D42A27DB-BD31-4B8C-83A1-F6EECF244321}">
                <p14:modId xmlns:p14="http://schemas.microsoft.com/office/powerpoint/2010/main" val="2731311256"/>
              </p:ext>
            </p:extLst>
          </p:nvPr>
        </p:nvGraphicFramePr>
        <p:xfrm>
          <a:off x="1028700" y="6662736"/>
          <a:ext cx="12391497" cy="1657350"/>
        </p:xfrm>
        <a:graphic>
          <a:graphicData uri="http://schemas.openxmlformats.org/drawingml/2006/table">
            <a:tbl>
              <a:tblPr/>
              <a:tblGrid>
                <a:gridCol w="1376833">
                  <a:extLst>
                    <a:ext uri="{9D8B030D-6E8A-4147-A177-3AD203B41FA5}">
                      <a16:colId xmlns:a16="http://schemas.microsoft.com/office/drawing/2014/main" xmlns="" val="20000"/>
                    </a:ext>
                  </a:extLst>
                </a:gridCol>
                <a:gridCol w="1376833">
                  <a:extLst>
                    <a:ext uri="{9D8B030D-6E8A-4147-A177-3AD203B41FA5}">
                      <a16:colId xmlns:a16="http://schemas.microsoft.com/office/drawing/2014/main" xmlns="" val="20001"/>
                    </a:ext>
                  </a:extLst>
                </a:gridCol>
                <a:gridCol w="1376833">
                  <a:extLst>
                    <a:ext uri="{9D8B030D-6E8A-4147-A177-3AD203B41FA5}">
                      <a16:colId xmlns:a16="http://schemas.microsoft.com/office/drawing/2014/main" xmlns="" val="20002"/>
                    </a:ext>
                  </a:extLst>
                </a:gridCol>
                <a:gridCol w="1376833">
                  <a:extLst>
                    <a:ext uri="{9D8B030D-6E8A-4147-A177-3AD203B41FA5}">
                      <a16:colId xmlns:a16="http://schemas.microsoft.com/office/drawing/2014/main" xmlns="" val="20003"/>
                    </a:ext>
                  </a:extLst>
                </a:gridCol>
                <a:gridCol w="1376833">
                  <a:extLst>
                    <a:ext uri="{9D8B030D-6E8A-4147-A177-3AD203B41FA5}">
                      <a16:colId xmlns:a16="http://schemas.microsoft.com/office/drawing/2014/main" xmlns="" val="20004"/>
                    </a:ext>
                  </a:extLst>
                </a:gridCol>
                <a:gridCol w="1376833">
                  <a:extLst>
                    <a:ext uri="{9D8B030D-6E8A-4147-A177-3AD203B41FA5}">
                      <a16:colId xmlns:a16="http://schemas.microsoft.com/office/drawing/2014/main" xmlns="" val="20005"/>
                    </a:ext>
                  </a:extLst>
                </a:gridCol>
                <a:gridCol w="1376833">
                  <a:extLst>
                    <a:ext uri="{9D8B030D-6E8A-4147-A177-3AD203B41FA5}">
                      <a16:colId xmlns:a16="http://schemas.microsoft.com/office/drawing/2014/main" xmlns="" val="20006"/>
                    </a:ext>
                  </a:extLst>
                </a:gridCol>
                <a:gridCol w="1376833">
                  <a:extLst>
                    <a:ext uri="{9D8B030D-6E8A-4147-A177-3AD203B41FA5}">
                      <a16:colId xmlns:a16="http://schemas.microsoft.com/office/drawing/2014/main" xmlns="" val="20007"/>
                    </a:ext>
                  </a:extLst>
                </a:gridCol>
                <a:gridCol w="1376833">
                  <a:extLst>
                    <a:ext uri="{9D8B030D-6E8A-4147-A177-3AD203B41FA5}">
                      <a16:colId xmlns:a16="http://schemas.microsoft.com/office/drawing/2014/main" xmlns="" val="20008"/>
                    </a:ext>
                  </a:extLst>
                </a:gridCol>
              </a:tblGrid>
              <a:tr h="552450">
                <a:tc>
                  <a:txBody>
                    <a:bodyPr/>
                    <a:lstStyle/>
                    <a:p>
                      <a:pPr algn="ctr">
                        <a:lnSpc>
                          <a:spcPts val="2160"/>
                        </a:lnSpc>
                        <a:defRPr/>
                      </a:pPr>
                      <a:r>
                        <a:rPr lang="en-US" sz="1800" b="1">
                          <a:solidFill>
                            <a:srgbClr val="000000"/>
                          </a:solidFill>
                          <a:latin typeface="Arial Bold"/>
                          <a:ea typeface="Arial Bold"/>
                          <a:cs typeface="Arial Bold"/>
                          <a:sym typeface="Arial Bold"/>
                        </a:rPr>
                        <a:t>ES dalis</a:t>
                      </a:r>
                      <a:endParaRPr lang="en-US" sz="1100"/>
                    </a:p>
                  </a:txBody>
                  <a:tcPr marL="7620" marR="7620" marT="7620" marB="762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solidFill>
                      <a:srgbClr val="E6C30A"/>
                    </a:solidFill>
                  </a:tcPr>
                </a:tc>
                <a:tc>
                  <a:txBody>
                    <a:bodyPr/>
                    <a:lstStyle/>
                    <a:p>
                      <a:pPr algn="ctr">
                        <a:lnSpc>
                          <a:spcPts val="2160"/>
                        </a:lnSpc>
                        <a:defRPr/>
                      </a:pPr>
                      <a:r>
                        <a:rPr lang="en-US" sz="1800" b="1">
                          <a:solidFill>
                            <a:srgbClr val="000000"/>
                          </a:solidFill>
                          <a:latin typeface="Arial Bold"/>
                          <a:ea typeface="Arial Bold"/>
                          <a:cs typeface="Arial Bold"/>
                          <a:sym typeface="Arial Bold"/>
                        </a:rPr>
                        <a:t>Akmenė</a:t>
                      </a:r>
                      <a:endParaRPr lang="en-US" sz="1100"/>
                    </a:p>
                  </a:txBody>
                  <a:tcPr marL="7620" marR="7620" marT="7620" marB="762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solidFill>
                      <a:srgbClr val="E6C30A"/>
                    </a:solidFill>
                  </a:tcPr>
                </a:tc>
                <a:tc>
                  <a:txBody>
                    <a:bodyPr/>
                    <a:lstStyle/>
                    <a:p>
                      <a:pPr algn="ctr">
                        <a:lnSpc>
                          <a:spcPts val="2160"/>
                        </a:lnSpc>
                        <a:defRPr/>
                      </a:pPr>
                      <a:r>
                        <a:rPr lang="en-US" sz="1800" b="1">
                          <a:solidFill>
                            <a:srgbClr val="000000"/>
                          </a:solidFill>
                          <a:latin typeface="Arial Bold"/>
                          <a:ea typeface="Arial Bold"/>
                          <a:cs typeface="Arial Bold"/>
                          <a:sym typeface="Arial Bold"/>
                        </a:rPr>
                        <a:t>Joniškis</a:t>
                      </a:r>
                      <a:endParaRPr lang="en-US" sz="1100"/>
                    </a:p>
                  </a:txBody>
                  <a:tcPr marL="7620" marR="7620" marT="7620" marB="762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solidFill>
                      <a:srgbClr val="E6C30A"/>
                    </a:solidFill>
                  </a:tcPr>
                </a:tc>
                <a:tc>
                  <a:txBody>
                    <a:bodyPr/>
                    <a:lstStyle/>
                    <a:p>
                      <a:pPr algn="ctr">
                        <a:lnSpc>
                          <a:spcPts val="2160"/>
                        </a:lnSpc>
                        <a:defRPr/>
                      </a:pPr>
                      <a:r>
                        <a:rPr lang="en-US" sz="1800" b="1">
                          <a:solidFill>
                            <a:srgbClr val="000000"/>
                          </a:solidFill>
                          <a:latin typeface="Arial Bold"/>
                          <a:ea typeface="Arial Bold"/>
                          <a:cs typeface="Arial Bold"/>
                          <a:sym typeface="Arial Bold"/>
                        </a:rPr>
                        <a:t>Kelmė</a:t>
                      </a:r>
                      <a:endParaRPr lang="en-US" sz="1100"/>
                    </a:p>
                  </a:txBody>
                  <a:tcPr marL="7620" marR="7620" marT="7620" marB="762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solidFill>
                      <a:srgbClr val="E6C30A"/>
                    </a:solidFill>
                  </a:tcPr>
                </a:tc>
                <a:tc>
                  <a:txBody>
                    <a:bodyPr/>
                    <a:lstStyle/>
                    <a:p>
                      <a:pPr algn="ctr">
                        <a:lnSpc>
                          <a:spcPts val="2160"/>
                        </a:lnSpc>
                        <a:defRPr/>
                      </a:pPr>
                      <a:r>
                        <a:rPr lang="en-US" sz="1800" b="1">
                          <a:solidFill>
                            <a:srgbClr val="000000"/>
                          </a:solidFill>
                          <a:latin typeface="Arial Bold"/>
                          <a:ea typeface="Arial Bold"/>
                          <a:cs typeface="Arial Bold"/>
                          <a:sym typeface="Arial Bold"/>
                        </a:rPr>
                        <a:t>Pakruojis</a:t>
                      </a:r>
                      <a:endParaRPr lang="en-US" sz="1100"/>
                    </a:p>
                  </a:txBody>
                  <a:tcPr marL="7620" marR="7620" marT="7620" marB="762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solidFill>
                      <a:srgbClr val="E6C30A"/>
                    </a:solidFill>
                  </a:tcPr>
                </a:tc>
                <a:tc>
                  <a:txBody>
                    <a:bodyPr/>
                    <a:lstStyle/>
                    <a:p>
                      <a:pPr algn="ctr">
                        <a:lnSpc>
                          <a:spcPts val="2160"/>
                        </a:lnSpc>
                        <a:defRPr/>
                      </a:pPr>
                      <a:r>
                        <a:rPr lang="en-US" sz="1800" b="1">
                          <a:solidFill>
                            <a:srgbClr val="000000"/>
                          </a:solidFill>
                          <a:latin typeface="Arial Bold"/>
                          <a:ea typeface="Arial Bold"/>
                          <a:cs typeface="Arial Bold"/>
                          <a:sym typeface="Arial Bold"/>
                        </a:rPr>
                        <a:t>Radviliškis</a:t>
                      </a:r>
                      <a:endParaRPr lang="en-US" sz="1100"/>
                    </a:p>
                  </a:txBody>
                  <a:tcPr marL="7620" marR="7620" marT="7620" marB="762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solidFill>
                      <a:srgbClr val="E6C30A"/>
                    </a:solidFill>
                  </a:tcPr>
                </a:tc>
                <a:tc>
                  <a:txBody>
                    <a:bodyPr/>
                    <a:lstStyle/>
                    <a:p>
                      <a:pPr algn="ctr">
                        <a:lnSpc>
                          <a:spcPts val="2160"/>
                        </a:lnSpc>
                        <a:defRPr/>
                      </a:pPr>
                      <a:r>
                        <a:rPr lang="en-US" sz="1800" b="1" dirty="0" err="1">
                          <a:solidFill>
                            <a:srgbClr val="000000"/>
                          </a:solidFill>
                          <a:latin typeface="Arial Bold"/>
                          <a:ea typeface="Arial Bold"/>
                          <a:cs typeface="Arial Bold"/>
                          <a:sym typeface="Arial Bold"/>
                        </a:rPr>
                        <a:t>Šiauliai</a:t>
                      </a:r>
                      <a:endParaRPr lang="en-US" sz="1100" dirty="0"/>
                    </a:p>
                  </a:txBody>
                  <a:tcPr marL="7620" marR="7620" marT="7620" marB="762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solidFill>
                      <a:srgbClr val="E6C30A"/>
                    </a:solidFill>
                  </a:tcPr>
                </a:tc>
                <a:tc>
                  <a:txBody>
                    <a:bodyPr/>
                    <a:lstStyle/>
                    <a:p>
                      <a:pPr algn="ctr">
                        <a:lnSpc>
                          <a:spcPts val="2160"/>
                        </a:lnSpc>
                        <a:defRPr/>
                      </a:pPr>
                      <a:r>
                        <a:rPr lang="en-US" sz="1800" b="1">
                          <a:solidFill>
                            <a:srgbClr val="000000"/>
                          </a:solidFill>
                          <a:latin typeface="Arial Bold"/>
                          <a:ea typeface="Arial Bold"/>
                          <a:cs typeface="Arial Bold"/>
                          <a:sym typeface="Arial Bold"/>
                        </a:rPr>
                        <a:t>Šiaulių r.</a:t>
                      </a:r>
                      <a:endParaRPr lang="en-US" sz="1100"/>
                    </a:p>
                  </a:txBody>
                  <a:tcPr marL="7620" marR="7620" marT="7620" marB="762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solidFill>
                      <a:srgbClr val="E6C30A"/>
                    </a:solidFill>
                  </a:tcPr>
                </a:tc>
                <a:tc>
                  <a:txBody>
                    <a:bodyPr/>
                    <a:lstStyle/>
                    <a:p>
                      <a:pPr algn="ctr">
                        <a:lnSpc>
                          <a:spcPts val="2160"/>
                        </a:lnSpc>
                        <a:defRPr/>
                      </a:pPr>
                      <a:r>
                        <a:rPr lang="en-US" sz="1800" b="1">
                          <a:solidFill>
                            <a:srgbClr val="000000"/>
                          </a:solidFill>
                          <a:latin typeface="Arial Bold"/>
                          <a:ea typeface="Arial Bold"/>
                          <a:cs typeface="Arial Bold"/>
                          <a:sym typeface="Arial Bold"/>
                        </a:rPr>
                        <a:t>VISO:</a:t>
                      </a:r>
                      <a:endParaRPr lang="en-US" sz="1100"/>
                    </a:p>
                  </a:txBody>
                  <a:tcPr marL="7620" marR="7620" marT="7620" marB="762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solidFill>
                      <a:srgbClr val="E6C30A"/>
                    </a:solidFill>
                  </a:tcPr>
                </a:tc>
                <a:extLst>
                  <a:ext uri="{0D108BD9-81ED-4DB2-BD59-A6C34878D82A}">
                    <a16:rowId xmlns:a16="http://schemas.microsoft.com/office/drawing/2014/main" xmlns="" val="10000"/>
                  </a:ext>
                </a:extLst>
              </a:tr>
              <a:tr h="552450">
                <a:tc>
                  <a:txBody>
                    <a:bodyPr/>
                    <a:lstStyle/>
                    <a:p>
                      <a:pPr algn="ctr">
                        <a:lnSpc>
                          <a:spcPts val="2160"/>
                        </a:lnSpc>
                        <a:defRPr/>
                      </a:pPr>
                      <a:r>
                        <a:rPr lang="en-US" sz="1800" b="1" dirty="0" err="1">
                          <a:solidFill>
                            <a:srgbClr val="000000"/>
                          </a:solidFill>
                          <a:latin typeface="Arial Bold"/>
                          <a:ea typeface="Arial Bold"/>
                          <a:cs typeface="Arial Bold"/>
                          <a:sym typeface="Arial Bold"/>
                        </a:rPr>
                        <a:t>Dalių</a:t>
                      </a:r>
                      <a:r>
                        <a:rPr lang="en-US" sz="1800" b="1" dirty="0">
                          <a:solidFill>
                            <a:srgbClr val="000000"/>
                          </a:solidFill>
                          <a:latin typeface="Arial Bold"/>
                          <a:ea typeface="Arial Bold"/>
                          <a:cs typeface="Arial Bold"/>
                          <a:sym typeface="Arial Bold"/>
                        </a:rPr>
                        <a:t> sk.</a:t>
                      </a:r>
                      <a:endParaRPr lang="en-US" sz="1100" dirty="0"/>
                    </a:p>
                  </a:txBody>
                  <a:tcPr marL="7620" marR="7620" marT="7620" marB="762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solidFill>
                      <a:srgbClr val="CCD2D8"/>
                    </a:solidFill>
                  </a:tcPr>
                </a:tc>
                <a:tc>
                  <a:txBody>
                    <a:bodyPr/>
                    <a:lstStyle/>
                    <a:p>
                      <a:pPr algn="ctr">
                        <a:lnSpc>
                          <a:spcPts val="2160"/>
                        </a:lnSpc>
                        <a:defRPr/>
                      </a:pPr>
                      <a:r>
                        <a:rPr lang="en-US" sz="1800" b="1">
                          <a:solidFill>
                            <a:srgbClr val="000000"/>
                          </a:solidFill>
                          <a:latin typeface="Arial Bold"/>
                          <a:ea typeface="Arial Bold"/>
                          <a:cs typeface="Arial Bold"/>
                          <a:sym typeface="Arial Bold"/>
                        </a:rPr>
                        <a:t>8</a:t>
                      </a:r>
                      <a:endParaRPr lang="en-US" sz="1100"/>
                    </a:p>
                  </a:txBody>
                  <a:tcPr marL="7620" marR="7620" marT="7620" marB="762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solidFill>
                      <a:srgbClr val="CCD2D8"/>
                    </a:solidFill>
                  </a:tcPr>
                </a:tc>
                <a:tc>
                  <a:txBody>
                    <a:bodyPr/>
                    <a:lstStyle/>
                    <a:p>
                      <a:pPr algn="ctr">
                        <a:lnSpc>
                          <a:spcPts val="2160"/>
                        </a:lnSpc>
                        <a:defRPr/>
                      </a:pPr>
                      <a:r>
                        <a:rPr lang="en-US" sz="1800" b="1">
                          <a:solidFill>
                            <a:srgbClr val="000000"/>
                          </a:solidFill>
                          <a:latin typeface="Arial Bold"/>
                          <a:ea typeface="Arial Bold"/>
                          <a:cs typeface="Arial Bold"/>
                          <a:sym typeface="Arial Bold"/>
                        </a:rPr>
                        <a:t>9</a:t>
                      </a:r>
                      <a:endParaRPr lang="en-US" sz="1100"/>
                    </a:p>
                  </a:txBody>
                  <a:tcPr marL="7620" marR="7620" marT="7620" marB="762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solidFill>
                      <a:srgbClr val="CCD2D8"/>
                    </a:solidFill>
                  </a:tcPr>
                </a:tc>
                <a:tc>
                  <a:txBody>
                    <a:bodyPr/>
                    <a:lstStyle/>
                    <a:p>
                      <a:pPr algn="ctr">
                        <a:lnSpc>
                          <a:spcPts val="2160"/>
                        </a:lnSpc>
                        <a:defRPr/>
                      </a:pPr>
                      <a:r>
                        <a:rPr lang="en-US" sz="1800" b="1">
                          <a:solidFill>
                            <a:srgbClr val="000000"/>
                          </a:solidFill>
                          <a:latin typeface="Arial Bold"/>
                          <a:ea typeface="Arial Bold"/>
                          <a:cs typeface="Arial Bold"/>
                          <a:sym typeface="Arial Bold"/>
                        </a:rPr>
                        <a:t>11</a:t>
                      </a:r>
                      <a:endParaRPr lang="en-US" sz="1100"/>
                    </a:p>
                  </a:txBody>
                  <a:tcPr marL="7620" marR="7620" marT="7620" marB="762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solidFill>
                      <a:srgbClr val="CCD2D8"/>
                    </a:solidFill>
                  </a:tcPr>
                </a:tc>
                <a:tc>
                  <a:txBody>
                    <a:bodyPr/>
                    <a:lstStyle/>
                    <a:p>
                      <a:pPr algn="ctr">
                        <a:lnSpc>
                          <a:spcPts val="2160"/>
                        </a:lnSpc>
                        <a:defRPr/>
                      </a:pPr>
                      <a:r>
                        <a:rPr lang="en-US" sz="1800" b="1">
                          <a:solidFill>
                            <a:srgbClr val="000000"/>
                          </a:solidFill>
                          <a:latin typeface="Arial Bold"/>
                          <a:ea typeface="Arial Bold"/>
                          <a:cs typeface="Arial Bold"/>
                          <a:sym typeface="Arial Bold"/>
                        </a:rPr>
                        <a:t>8</a:t>
                      </a:r>
                      <a:endParaRPr lang="en-US" sz="1100"/>
                    </a:p>
                  </a:txBody>
                  <a:tcPr marL="7620" marR="7620" marT="7620" marB="762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solidFill>
                      <a:srgbClr val="CCD2D8"/>
                    </a:solidFill>
                  </a:tcPr>
                </a:tc>
                <a:tc>
                  <a:txBody>
                    <a:bodyPr/>
                    <a:lstStyle/>
                    <a:p>
                      <a:pPr algn="ctr">
                        <a:lnSpc>
                          <a:spcPts val="2160"/>
                        </a:lnSpc>
                        <a:defRPr/>
                      </a:pPr>
                      <a:r>
                        <a:rPr lang="en-US" sz="1800" b="1">
                          <a:solidFill>
                            <a:srgbClr val="000000"/>
                          </a:solidFill>
                          <a:latin typeface="Arial Bold"/>
                          <a:ea typeface="Arial Bold"/>
                          <a:cs typeface="Arial Bold"/>
                          <a:sym typeface="Arial Bold"/>
                        </a:rPr>
                        <a:t>14</a:t>
                      </a:r>
                      <a:endParaRPr lang="en-US" sz="1100"/>
                    </a:p>
                  </a:txBody>
                  <a:tcPr marL="7620" marR="7620" marT="7620" marB="762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solidFill>
                      <a:srgbClr val="CCD2D8"/>
                    </a:solidFill>
                  </a:tcPr>
                </a:tc>
                <a:tc>
                  <a:txBody>
                    <a:bodyPr/>
                    <a:lstStyle/>
                    <a:p>
                      <a:pPr algn="ctr">
                        <a:lnSpc>
                          <a:spcPts val="2160"/>
                        </a:lnSpc>
                        <a:defRPr/>
                      </a:pPr>
                      <a:r>
                        <a:rPr lang="en-US" sz="1800" b="1" dirty="0">
                          <a:solidFill>
                            <a:srgbClr val="000000"/>
                          </a:solidFill>
                          <a:latin typeface="Arial Bold"/>
                          <a:ea typeface="Arial Bold"/>
                          <a:cs typeface="Arial Bold"/>
                          <a:sym typeface="Arial Bold"/>
                        </a:rPr>
                        <a:t>37</a:t>
                      </a:r>
                      <a:endParaRPr lang="en-US" sz="1100" dirty="0"/>
                    </a:p>
                  </a:txBody>
                  <a:tcPr marL="7620" marR="7620" marT="7620" marB="762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solidFill>
                      <a:srgbClr val="CCD2D8"/>
                    </a:solidFill>
                  </a:tcPr>
                </a:tc>
                <a:tc>
                  <a:txBody>
                    <a:bodyPr/>
                    <a:lstStyle/>
                    <a:p>
                      <a:pPr algn="ctr">
                        <a:lnSpc>
                          <a:spcPts val="2160"/>
                        </a:lnSpc>
                        <a:defRPr/>
                      </a:pPr>
                      <a:r>
                        <a:rPr lang="en-US" sz="1800" b="1">
                          <a:solidFill>
                            <a:srgbClr val="000000"/>
                          </a:solidFill>
                          <a:latin typeface="Arial Bold"/>
                          <a:ea typeface="Arial Bold"/>
                          <a:cs typeface="Arial Bold"/>
                          <a:sym typeface="Arial Bold"/>
                        </a:rPr>
                        <a:t>13</a:t>
                      </a:r>
                      <a:endParaRPr lang="en-US" sz="1100"/>
                    </a:p>
                  </a:txBody>
                  <a:tcPr marL="7620" marR="7620" marT="7620" marB="762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solidFill>
                      <a:srgbClr val="CCD2D8"/>
                    </a:solidFill>
                  </a:tcPr>
                </a:tc>
                <a:tc>
                  <a:txBody>
                    <a:bodyPr/>
                    <a:lstStyle/>
                    <a:p>
                      <a:pPr algn="ctr">
                        <a:lnSpc>
                          <a:spcPts val="2160"/>
                        </a:lnSpc>
                        <a:defRPr/>
                      </a:pPr>
                      <a:r>
                        <a:rPr lang="en-US" sz="1800" b="1">
                          <a:solidFill>
                            <a:srgbClr val="000000"/>
                          </a:solidFill>
                          <a:latin typeface="Arial Bold"/>
                          <a:ea typeface="Arial Bold"/>
                          <a:cs typeface="Arial Bold"/>
                          <a:sym typeface="Arial Bold"/>
                        </a:rPr>
                        <a:t>100</a:t>
                      </a:r>
                      <a:endParaRPr lang="en-US" sz="1100"/>
                    </a:p>
                  </a:txBody>
                  <a:tcPr marL="7620" marR="7620" marT="7620" marB="762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solidFill>
                      <a:srgbClr val="CCD2D8"/>
                    </a:solidFill>
                  </a:tcPr>
                </a:tc>
                <a:extLst>
                  <a:ext uri="{0D108BD9-81ED-4DB2-BD59-A6C34878D82A}">
                    <a16:rowId xmlns:a16="http://schemas.microsoft.com/office/drawing/2014/main" xmlns="" val="10001"/>
                  </a:ext>
                </a:extLst>
              </a:tr>
              <a:tr h="552450">
                <a:tc>
                  <a:txBody>
                    <a:bodyPr/>
                    <a:lstStyle/>
                    <a:p>
                      <a:pPr algn="ctr">
                        <a:lnSpc>
                          <a:spcPts val="2160"/>
                        </a:lnSpc>
                        <a:defRPr/>
                      </a:pPr>
                      <a:r>
                        <a:rPr lang="en-US" sz="1800" b="1" dirty="0">
                          <a:solidFill>
                            <a:srgbClr val="000000"/>
                          </a:solidFill>
                          <a:latin typeface="Arial Bold"/>
                          <a:ea typeface="Arial Bold"/>
                          <a:cs typeface="Arial Bold"/>
                          <a:sym typeface="Arial Bold"/>
                        </a:rPr>
                        <a:t>3 481 600,00</a:t>
                      </a:r>
                      <a:endParaRPr lang="en-US" sz="1100" dirty="0"/>
                    </a:p>
                  </a:txBody>
                  <a:tcPr marL="7620" marR="7620" marT="7620" marB="762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solidFill>
                      <a:srgbClr val="E7EAED"/>
                    </a:solidFill>
                  </a:tcPr>
                </a:tc>
                <a:tc>
                  <a:txBody>
                    <a:bodyPr/>
                    <a:lstStyle/>
                    <a:p>
                      <a:pPr algn="ctr">
                        <a:lnSpc>
                          <a:spcPts val="2160"/>
                        </a:lnSpc>
                        <a:defRPr/>
                      </a:pPr>
                      <a:r>
                        <a:rPr lang="en-US" sz="1800">
                          <a:solidFill>
                            <a:srgbClr val="000000"/>
                          </a:solidFill>
                          <a:latin typeface="Arial"/>
                          <a:ea typeface="Arial"/>
                          <a:cs typeface="Arial"/>
                          <a:sym typeface="Arial"/>
                        </a:rPr>
                        <a:t>49 152,00</a:t>
                      </a:r>
                      <a:endParaRPr lang="en-US" sz="1100"/>
                    </a:p>
                  </a:txBody>
                  <a:tcPr marL="7620" marR="7620" marT="7620" marB="762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solidFill>
                      <a:srgbClr val="E7EAED"/>
                    </a:solidFill>
                  </a:tcPr>
                </a:tc>
                <a:tc>
                  <a:txBody>
                    <a:bodyPr/>
                    <a:lstStyle/>
                    <a:p>
                      <a:pPr algn="ctr">
                        <a:lnSpc>
                          <a:spcPts val="2160"/>
                        </a:lnSpc>
                        <a:defRPr/>
                      </a:pPr>
                      <a:r>
                        <a:rPr lang="en-US" sz="1800">
                          <a:solidFill>
                            <a:srgbClr val="000000"/>
                          </a:solidFill>
                          <a:latin typeface="Arial"/>
                          <a:ea typeface="Arial"/>
                          <a:cs typeface="Arial"/>
                          <a:sym typeface="Arial"/>
                        </a:rPr>
                        <a:t>55 296,00</a:t>
                      </a:r>
                      <a:endParaRPr lang="en-US" sz="1100"/>
                    </a:p>
                  </a:txBody>
                  <a:tcPr marL="7620" marR="7620" marT="7620" marB="762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solidFill>
                      <a:srgbClr val="E7EAED"/>
                    </a:solidFill>
                  </a:tcPr>
                </a:tc>
                <a:tc>
                  <a:txBody>
                    <a:bodyPr/>
                    <a:lstStyle/>
                    <a:p>
                      <a:pPr algn="ctr">
                        <a:lnSpc>
                          <a:spcPts val="2160"/>
                        </a:lnSpc>
                        <a:defRPr/>
                      </a:pPr>
                      <a:r>
                        <a:rPr lang="en-US" sz="1800">
                          <a:solidFill>
                            <a:srgbClr val="000000"/>
                          </a:solidFill>
                          <a:latin typeface="Arial"/>
                          <a:ea typeface="Arial"/>
                          <a:cs typeface="Arial"/>
                          <a:sym typeface="Arial"/>
                        </a:rPr>
                        <a:t>67 584,00</a:t>
                      </a:r>
                      <a:endParaRPr lang="en-US" sz="1100"/>
                    </a:p>
                  </a:txBody>
                  <a:tcPr marL="7620" marR="7620" marT="7620" marB="762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solidFill>
                      <a:srgbClr val="E7EAED"/>
                    </a:solidFill>
                  </a:tcPr>
                </a:tc>
                <a:tc>
                  <a:txBody>
                    <a:bodyPr/>
                    <a:lstStyle/>
                    <a:p>
                      <a:pPr algn="ctr">
                        <a:lnSpc>
                          <a:spcPts val="2160"/>
                        </a:lnSpc>
                        <a:defRPr/>
                      </a:pPr>
                      <a:r>
                        <a:rPr lang="en-US" sz="1800">
                          <a:solidFill>
                            <a:srgbClr val="000000"/>
                          </a:solidFill>
                          <a:latin typeface="Arial"/>
                          <a:ea typeface="Arial"/>
                          <a:cs typeface="Arial"/>
                          <a:sym typeface="Arial"/>
                        </a:rPr>
                        <a:t>49 152,00</a:t>
                      </a:r>
                      <a:endParaRPr lang="en-US" sz="1100"/>
                    </a:p>
                  </a:txBody>
                  <a:tcPr marL="7620" marR="7620" marT="7620" marB="762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solidFill>
                      <a:srgbClr val="E7EAED"/>
                    </a:solidFill>
                  </a:tcPr>
                </a:tc>
                <a:tc>
                  <a:txBody>
                    <a:bodyPr/>
                    <a:lstStyle/>
                    <a:p>
                      <a:pPr algn="ctr">
                        <a:lnSpc>
                          <a:spcPts val="2160"/>
                        </a:lnSpc>
                        <a:defRPr/>
                      </a:pPr>
                      <a:r>
                        <a:rPr lang="en-US" sz="1800">
                          <a:solidFill>
                            <a:srgbClr val="000000"/>
                          </a:solidFill>
                          <a:latin typeface="Arial"/>
                          <a:ea typeface="Arial"/>
                          <a:cs typeface="Arial"/>
                          <a:sym typeface="Arial"/>
                        </a:rPr>
                        <a:t>86 016,00</a:t>
                      </a:r>
                      <a:endParaRPr lang="en-US" sz="1100"/>
                    </a:p>
                  </a:txBody>
                  <a:tcPr marL="7620" marR="7620" marT="7620" marB="762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solidFill>
                      <a:srgbClr val="E7EAED"/>
                    </a:solidFill>
                  </a:tcPr>
                </a:tc>
                <a:tc>
                  <a:txBody>
                    <a:bodyPr/>
                    <a:lstStyle/>
                    <a:p>
                      <a:pPr algn="ctr">
                        <a:lnSpc>
                          <a:spcPts val="2160"/>
                        </a:lnSpc>
                        <a:defRPr/>
                      </a:pPr>
                      <a:r>
                        <a:rPr lang="en-US" sz="1800">
                          <a:solidFill>
                            <a:srgbClr val="000000"/>
                          </a:solidFill>
                          <a:latin typeface="Arial"/>
                          <a:ea typeface="Arial"/>
                          <a:cs typeface="Arial"/>
                          <a:sym typeface="Arial"/>
                        </a:rPr>
                        <a:t>227 328,00</a:t>
                      </a:r>
                      <a:endParaRPr lang="en-US" sz="1100"/>
                    </a:p>
                  </a:txBody>
                  <a:tcPr marL="7620" marR="7620" marT="7620" marB="762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solidFill>
                      <a:srgbClr val="E7EAED"/>
                    </a:solidFill>
                  </a:tcPr>
                </a:tc>
                <a:tc>
                  <a:txBody>
                    <a:bodyPr/>
                    <a:lstStyle/>
                    <a:p>
                      <a:pPr algn="ctr">
                        <a:lnSpc>
                          <a:spcPts val="2160"/>
                        </a:lnSpc>
                        <a:defRPr/>
                      </a:pPr>
                      <a:r>
                        <a:rPr lang="en-US" sz="1800">
                          <a:solidFill>
                            <a:srgbClr val="000000"/>
                          </a:solidFill>
                          <a:latin typeface="Arial"/>
                          <a:ea typeface="Arial"/>
                          <a:cs typeface="Arial"/>
                          <a:sym typeface="Arial"/>
                        </a:rPr>
                        <a:t>79 872,00</a:t>
                      </a:r>
                      <a:endParaRPr lang="en-US" sz="1100"/>
                    </a:p>
                  </a:txBody>
                  <a:tcPr marL="7620" marR="7620" marT="7620" marB="762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solidFill>
                      <a:srgbClr val="E7EAED"/>
                    </a:solidFill>
                  </a:tcPr>
                </a:tc>
                <a:tc>
                  <a:txBody>
                    <a:bodyPr/>
                    <a:lstStyle/>
                    <a:p>
                      <a:pPr algn="ctr">
                        <a:lnSpc>
                          <a:spcPts val="2160"/>
                        </a:lnSpc>
                        <a:defRPr/>
                      </a:pPr>
                      <a:r>
                        <a:rPr lang="en-US" sz="1800" b="1" dirty="0">
                          <a:solidFill>
                            <a:srgbClr val="000000"/>
                          </a:solidFill>
                          <a:latin typeface="Arial Bold"/>
                          <a:ea typeface="Arial Bold"/>
                          <a:cs typeface="Arial Bold"/>
                          <a:sym typeface="Arial Bold"/>
                        </a:rPr>
                        <a:t>4 096 000,00</a:t>
                      </a:r>
                      <a:endParaRPr lang="en-US" sz="1100" dirty="0"/>
                    </a:p>
                  </a:txBody>
                  <a:tcPr marL="7620" marR="7620" marT="7620" marB="762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solidFill>
                      <a:srgbClr val="E7EAED"/>
                    </a:solidFill>
                  </a:tcPr>
                </a:tc>
                <a:extLst>
                  <a:ext uri="{0D108BD9-81ED-4DB2-BD59-A6C34878D82A}">
                    <a16:rowId xmlns:a16="http://schemas.microsoft.com/office/drawing/2014/main" xmlns="" val="10002"/>
                  </a:ext>
                </a:extLst>
              </a:tr>
            </a:tbl>
          </a:graphicData>
        </a:graphic>
      </p:graphicFrame>
      <p:graphicFrame>
        <p:nvGraphicFramePr>
          <p:cNvPr id="5" name="Table 5"/>
          <p:cNvGraphicFramePr>
            <a:graphicFrameLocks noGrp="1"/>
          </p:cNvGraphicFramePr>
          <p:nvPr>
            <p:extLst>
              <p:ext uri="{D42A27DB-BD31-4B8C-83A1-F6EECF244321}">
                <p14:modId xmlns:p14="http://schemas.microsoft.com/office/powerpoint/2010/main" val="1719517790"/>
              </p:ext>
            </p:extLst>
          </p:nvPr>
        </p:nvGraphicFramePr>
        <p:xfrm>
          <a:off x="13905347" y="6662736"/>
          <a:ext cx="3353954" cy="2062164"/>
        </p:xfrm>
        <a:graphic>
          <a:graphicData uri="http://schemas.openxmlformats.org/drawingml/2006/table">
            <a:tbl>
              <a:tblPr/>
              <a:tblGrid>
                <a:gridCol w="1703190">
                  <a:extLst>
                    <a:ext uri="{9D8B030D-6E8A-4147-A177-3AD203B41FA5}">
                      <a16:colId xmlns:a16="http://schemas.microsoft.com/office/drawing/2014/main" xmlns="" val="20000"/>
                    </a:ext>
                  </a:extLst>
                </a:gridCol>
                <a:gridCol w="1650764">
                  <a:extLst>
                    <a:ext uri="{9D8B030D-6E8A-4147-A177-3AD203B41FA5}">
                      <a16:colId xmlns:a16="http://schemas.microsoft.com/office/drawing/2014/main" xmlns="" val="20001"/>
                    </a:ext>
                  </a:extLst>
                </a:gridCol>
              </a:tblGrid>
              <a:tr h="515541">
                <a:tc>
                  <a:txBody>
                    <a:bodyPr/>
                    <a:lstStyle/>
                    <a:p>
                      <a:pPr algn="l">
                        <a:lnSpc>
                          <a:spcPts val="2160"/>
                        </a:lnSpc>
                        <a:defRPr/>
                      </a:pPr>
                      <a:r>
                        <a:rPr lang="en-US" sz="1800" b="1" i="1">
                          <a:solidFill>
                            <a:srgbClr val="000000"/>
                          </a:solidFill>
                          <a:latin typeface="Arial Bold Italics"/>
                          <a:ea typeface="Arial Bold Italics"/>
                          <a:cs typeface="Arial Bold Italics"/>
                          <a:sym typeface="Arial Bold Italics"/>
                        </a:rPr>
                        <a:t>Savivaldybės</a:t>
                      </a:r>
                      <a:endParaRPr lang="en-US" sz="1100"/>
                    </a:p>
                  </a:txBody>
                  <a:tcPr marT="91440" marB="9144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solidFill>
                      <a:srgbClr val="E7EAED"/>
                    </a:solidFill>
                  </a:tcPr>
                </a:tc>
                <a:tc>
                  <a:txBody>
                    <a:bodyPr/>
                    <a:lstStyle/>
                    <a:p>
                      <a:pPr algn="r">
                        <a:lnSpc>
                          <a:spcPts val="2160"/>
                        </a:lnSpc>
                        <a:defRPr/>
                      </a:pPr>
                      <a:r>
                        <a:rPr lang="en-US" sz="1800">
                          <a:solidFill>
                            <a:srgbClr val="000000"/>
                          </a:solidFill>
                          <a:latin typeface="Arial"/>
                          <a:ea typeface="Arial"/>
                          <a:cs typeface="Arial"/>
                          <a:sym typeface="Arial"/>
                        </a:rPr>
                        <a:t>614 400,00</a:t>
                      </a:r>
                      <a:endParaRPr lang="en-US" sz="1100"/>
                    </a:p>
                  </a:txBody>
                  <a:tcPr marT="91440" marB="9144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solidFill>
                      <a:srgbClr val="E7EAED"/>
                    </a:solidFill>
                  </a:tcPr>
                </a:tc>
                <a:extLst>
                  <a:ext uri="{0D108BD9-81ED-4DB2-BD59-A6C34878D82A}">
                    <a16:rowId xmlns:a16="http://schemas.microsoft.com/office/drawing/2014/main" xmlns="" val="10000"/>
                  </a:ext>
                </a:extLst>
              </a:tr>
              <a:tr h="515541">
                <a:tc>
                  <a:txBody>
                    <a:bodyPr/>
                    <a:lstStyle/>
                    <a:p>
                      <a:pPr algn="l">
                        <a:lnSpc>
                          <a:spcPts val="2160"/>
                        </a:lnSpc>
                        <a:defRPr/>
                      </a:pPr>
                      <a:r>
                        <a:rPr lang="en-US" sz="1800" b="1" i="1">
                          <a:solidFill>
                            <a:srgbClr val="000000"/>
                          </a:solidFill>
                          <a:latin typeface="Arial Bold Italics"/>
                          <a:ea typeface="Arial Bold Italics"/>
                          <a:cs typeface="Arial Bold Italics"/>
                          <a:sym typeface="Arial Bold Italics"/>
                        </a:rPr>
                        <a:t>ŠRATC</a:t>
                      </a:r>
                      <a:endParaRPr lang="en-US" sz="1100"/>
                    </a:p>
                  </a:txBody>
                  <a:tcPr marT="91440" marB="9144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solidFill>
                      <a:srgbClr val="E7EAED"/>
                    </a:solidFill>
                  </a:tcPr>
                </a:tc>
                <a:tc>
                  <a:txBody>
                    <a:bodyPr/>
                    <a:lstStyle/>
                    <a:p>
                      <a:pPr algn="r">
                        <a:lnSpc>
                          <a:spcPts val="2160"/>
                        </a:lnSpc>
                        <a:defRPr/>
                      </a:pPr>
                      <a:r>
                        <a:rPr lang="en-US" sz="1800" dirty="0">
                          <a:solidFill>
                            <a:srgbClr val="000000"/>
                          </a:solidFill>
                          <a:latin typeface="Arial"/>
                          <a:ea typeface="Arial"/>
                          <a:cs typeface="Arial"/>
                          <a:sym typeface="Arial"/>
                        </a:rPr>
                        <a:t>-</a:t>
                      </a:r>
                      <a:endParaRPr lang="en-US" sz="1100" dirty="0"/>
                    </a:p>
                  </a:txBody>
                  <a:tcPr marT="91440" marB="9144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solidFill>
                      <a:srgbClr val="E7EAED"/>
                    </a:solidFill>
                  </a:tcPr>
                </a:tc>
                <a:extLst>
                  <a:ext uri="{0D108BD9-81ED-4DB2-BD59-A6C34878D82A}">
                    <a16:rowId xmlns:a16="http://schemas.microsoft.com/office/drawing/2014/main" xmlns="" val="10001"/>
                  </a:ext>
                </a:extLst>
              </a:tr>
              <a:tr h="515541">
                <a:tc>
                  <a:txBody>
                    <a:bodyPr/>
                    <a:lstStyle/>
                    <a:p>
                      <a:pPr algn="l">
                        <a:lnSpc>
                          <a:spcPts val="2160"/>
                        </a:lnSpc>
                        <a:defRPr/>
                      </a:pPr>
                      <a:r>
                        <a:rPr lang="en-US" sz="1800" b="1" i="1">
                          <a:solidFill>
                            <a:srgbClr val="000000"/>
                          </a:solidFill>
                          <a:latin typeface="Arial Bold Italics"/>
                          <a:ea typeface="Arial Bold Italics"/>
                          <a:cs typeface="Arial Bold Italics"/>
                          <a:sym typeface="Arial Bold Italics"/>
                        </a:rPr>
                        <a:t>ES</a:t>
                      </a:r>
                      <a:endParaRPr lang="en-US" sz="1100"/>
                    </a:p>
                  </a:txBody>
                  <a:tcPr marT="91440" marB="9144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solidFill>
                      <a:srgbClr val="E7EAED"/>
                    </a:solidFill>
                  </a:tcPr>
                </a:tc>
                <a:tc>
                  <a:txBody>
                    <a:bodyPr/>
                    <a:lstStyle/>
                    <a:p>
                      <a:pPr algn="r">
                        <a:lnSpc>
                          <a:spcPts val="2160"/>
                        </a:lnSpc>
                        <a:defRPr/>
                      </a:pPr>
                      <a:r>
                        <a:rPr lang="en-US" sz="1800">
                          <a:solidFill>
                            <a:srgbClr val="000000"/>
                          </a:solidFill>
                          <a:latin typeface="Arial"/>
                          <a:ea typeface="Arial"/>
                          <a:cs typeface="Arial"/>
                          <a:sym typeface="Arial"/>
                        </a:rPr>
                        <a:t>3 481 600,00</a:t>
                      </a:r>
                      <a:endParaRPr lang="en-US" sz="1100"/>
                    </a:p>
                  </a:txBody>
                  <a:tcPr marT="91440" marB="9144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solidFill>
                      <a:srgbClr val="E7EAED"/>
                    </a:solidFill>
                  </a:tcPr>
                </a:tc>
                <a:extLst>
                  <a:ext uri="{0D108BD9-81ED-4DB2-BD59-A6C34878D82A}">
                    <a16:rowId xmlns:a16="http://schemas.microsoft.com/office/drawing/2014/main" xmlns="" val="10002"/>
                  </a:ext>
                </a:extLst>
              </a:tr>
              <a:tr h="515541">
                <a:tc>
                  <a:txBody>
                    <a:bodyPr/>
                    <a:lstStyle/>
                    <a:p>
                      <a:pPr algn="l">
                        <a:lnSpc>
                          <a:spcPts val="2160"/>
                        </a:lnSpc>
                        <a:defRPr/>
                      </a:pPr>
                      <a:r>
                        <a:rPr lang="en-US" sz="1800" b="1" i="1">
                          <a:solidFill>
                            <a:srgbClr val="000000"/>
                          </a:solidFill>
                          <a:latin typeface="Arial Bold Italics"/>
                          <a:ea typeface="Arial Bold Italics"/>
                          <a:cs typeface="Arial Bold Italics"/>
                          <a:sym typeface="Arial Bold Italics"/>
                        </a:rPr>
                        <a:t>IŠ VISO</a:t>
                      </a:r>
                      <a:endParaRPr lang="en-US" sz="1100"/>
                    </a:p>
                  </a:txBody>
                  <a:tcPr marT="91440" marB="9144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solidFill>
                      <a:srgbClr val="E7EAED"/>
                    </a:solidFill>
                  </a:tcPr>
                </a:tc>
                <a:tc>
                  <a:txBody>
                    <a:bodyPr/>
                    <a:lstStyle/>
                    <a:p>
                      <a:pPr algn="r">
                        <a:lnSpc>
                          <a:spcPts val="2160"/>
                        </a:lnSpc>
                        <a:defRPr/>
                      </a:pPr>
                      <a:r>
                        <a:rPr lang="en-US" sz="1800" dirty="0">
                          <a:solidFill>
                            <a:srgbClr val="000000"/>
                          </a:solidFill>
                          <a:latin typeface="Arial"/>
                          <a:ea typeface="Arial"/>
                          <a:cs typeface="Arial"/>
                          <a:sym typeface="Arial"/>
                        </a:rPr>
                        <a:t>4 096 000,00</a:t>
                      </a:r>
                      <a:endParaRPr lang="en-US" sz="1100" dirty="0"/>
                    </a:p>
                  </a:txBody>
                  <a:tcPr marT="91440" marB="9144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solidFill>
                      <a:srgbClr val="E7EAED"/>
                    </a:solidFill>
                  </a:tcPr>
                </a:tc>
                <a:extLst>
                  <a:ext uri="{0D108BD9-81ED-4DB2-BD59-A6C34878D82A}">
                    <a16:rowId xmlns:a16="http://schemas.microsoft.com/office/drawing/2014/main" xmlns="" val="10003"/>
                  </a:ext>
                </a:extLst>
              </a:tr>
            </a:tbl>
          </a:graphicData>
        </a:graphic>
      </p:graphicFrame>
      <p:sp>
        <p:nvSpPr>
          <p:cNvPr id="6" name="TextBox 6"/>
          <p:cNvSpPr txBox="1"/>
          <p:nvPr/>
        </p:nvSpPr>
        <p:spPr>
          <a:xfrm>
            <a:off x="1028700" y="787643"/>
            <a:ext cx="11991463" cy="1562100"/>
          </a:xfrm>
          <a:prstGeom prst="rect">
            <a:avLst/>
          </a:prstGeom>
        </p:spPr>
        <p:txBody>
          <a:bodyPr lIns="0" tIns="0" rIns="0" bIns="0" rtlCol="0" anchor="t">
            <a:spAutoFit/>
          </a:bodyPr>
          <a:lstStyle/>
          <a:p>
            <a:pPr marL="0" lvl="0" indent="0" algn="l">
              <a:lnSpc>
                <a:spcPts val="3906"/>
              </a:lnSpc>
              <a:spcBef>
                <a:spcPct val="0"/>
              </a:spcBef>
            </a:pPr>
            <a:r>
              <a:rPr lang="en-US" sz="3255" b="1" u="none">
                <a:solidFill>
                  <a:srgbClr val="000000"/>
                </a:solidFill>
                <a:latin typeface="Arial Bold"/>
                <a:ea typeface="Arial Bold"/>
                <a:cs typeface="Arial Bold"/>
                <a:sym typeface="Arial Bold"/>
              </a:rPr>
              <a:t>INVESTICIJŲ PROJEKTAS</a:t>
            </a:r>
          </a:p>
          <a:p>
            <a:pPr marL="0" lvl="0" indent="0" algn="l">
              <a:lnSpc>
                <a:spcPts val="3906"/>
              </a:lnSpc>
              <a:spcBef>
                <a:spcPct val="0"/>
              </a:spcBef>
            </a:pPr>
            <a:r>
              <a:rPr lang="en-US" sz="3255" b="1" u="none">
                <a:solidFill>
                  <a:srgbClr val="E6C30A"/>
                </a:solidFill>
                <a:latin typeface="Arial Bold"/>
                <a:ea typeface="Arial Bold"/>
                <a:cs typeface="Arial Bold"/>
                <a:sym typeface="Arial Bold"/>
              </a:rPr>
              <a:t> „PAPILDOMŲ MAISTO-VIRTUVĖS ATLIEKŲ APDOROJIMO PAJĖGUMŲ SUKŪRIMAS ŠIAULIŲ REGIONE“</a:t>
            </a:r>
          </a:p>
        </p:txBody>
      </p:sp>
      <p:sp>
        <p:nvSpPr>
          <p:cNvPr id="7" name="AutoShape 7"/>
          <p:cNvSpPr/>
          <p:nvPr/>
        </p:nvSpPr>
        <p:spPr>
          <a:xfrm>
            <a:off x="-358119" y="2682982"/>
            <a:ext cx="12067670" cy="0"/>
          </a:xfrm>
          <a:prstGeom prst="line">
            <a:avLst/>
          </a:prstGeom>
          <a:ln w="95250" cap="flat">
            <a:solidFill>
              <a:srgbClr val="000000"/>
            </a:solidFill>
            <a:prstDash val="solid"/>
            <a:headEnd type="none" w="sm" len="sm"/>
            <a:tailEnd type="none" w="sm" len="sm"/>
          </a:ln>
        </p:spPr>
        <p:txBody>
          <a:bodyPr/>
          <a:lstStyle/>
          <a:p>
            <a:endParaRPr lang="lt-LT"/>
          </a:p>
        </p:txBody>
      </p:sp>
      <p:sp>
        <p:nvSpPr>
          <p:cNvPr id="8" name="TextBox 2">
            <a:extLst>
              <a:ext uri="{FF2B5EF4-FFF2-40B4-BE49-F238E27FC236}">
                <a16:creationId xmlns:a16="http://schemas.microsoft.com/office/drawing/2014/main" xmlns="" id="{64B14E1C-9684-3B7B-964F-8E80E189163F}"/>
              </a:ext>
            </a:extLst>
          </p:cNvPr>
          <p:cNvSpPr txBox="1"/>
          <p:nvPr/>
        </p:nvSpPr>
        <p:spPr>
          <a:xfrm>
            <a:off x="1028698" y="6134100"/>
            <a:ext cx="12391497" cy="336439"/>
          </a:xfrm>
          <a:prstGeom prst="rect">
            <a:avLst/>
          </a:prstGeom>
        </p:spPr>
        <p:txBody>
          <a:bodyPr wrap="square" lIns="0" tIns="0" rIns="0" bIns="0" rtlCol="0" anchor="t">
            <a:spAutoFit/>
          </a:bodyPr>
          <a:lstStyle/>
          <a:p>
            <a:pPr algn="ctr">
              <a:lnSpc>
                <a:spcPts val="2760"/>
              </a:lnSpc>
            </a:pPr>
            <a:r>
              <a:rPr lang="lt-LT" sz="2300" b="1" dirty="0">
                <a:solidFill>
                  <a:srgbClr val="000000"/>
                </a:solidFill>
                <a:latin typeface="Arial Bold"/>
                <a:ea typeface="Arial Bold"/>
                <a:cs typeface="Arial Bold"/>
                <a:sym typeface="Arial Bold"/>
              </a:rPr>
              <a:t>Biudžeto paskirstymas pagal savivaldybes</a:t>
            </a:r>
            <a:endParaRPr lang="en-US" sz="2300" b="1" dirty="0">
              <a:solidFill>
                <a:srgbClr val="000000"/>
              </a:solidFill>
              <a:latin typeface="Arial Bold"/>
              <a:ea typeface="Arial Bold"/>
              <a:cs typeface="Arial Bold"/>
              <a:sym typeface="Arial Bold"/>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a:extLst>
              <a:ext uri="{FF2B5EF4-FFF2-40B4-BE49-F238E27FC236}">
                <a16:creationId xmlns:a16="http://schemas.microsoft.com/office/drawing/2014/main" xmlns="" id="{D6F363A5-8D6F-AFEF-23BB-759FCA2F9B28}"/>
              </a:ext>
            </a:extLst>
          </p:cNvPr>
          <p:cNvSpPr txBox="1"/>
          <p:nvPr/>
        </p:nvSpPr>
        <p:spPr>
          <a:xfrm>
            <a:off x="1028700" y="1350541"/>
            <a:ext cx="11257745" cy="3314700"/>
          </a:xfrm>
          <a:prstGeom prst="rect">
            <a:avLst/>
          </a:prstGeom>
        </p:spPr>
        <p:txBody>
          <a:bodyPr lIns="0" tIns="0" rIns="0" bIns="0" rtlCol="0" anchor="t">
            <a:spAutoFit/>
          </a:bodyPr>
          <a:lstStyle/>
          <a:p>
            <a:pPr algn="l">
              <a:lnSpc>
                <a:spcPts val="12599"/>
              </a:lnSpc>
            </a:pPr>
            <a:r>
              <a:rPr lang="en-US" sz="9000" b="1" dirty="0">
                <a:solidFill>
                  <a:srgbClr val="000000"/>
                </a:solidFill>
                <a:latin typeface="Arial Bold"/>
                <a:ea typeface="Arial Bold"/>
                <a:cs typeface="Arial Bold"/>
                <a:sym typeface="Arial Bold"/>
              </a:rPr>
              <a:t>AČIŪ</a:t>
            </a:r>
          </a:p>
          <a:p>
            <a:pPr algn="l">
              <a:lnSpc>
                <a:spcPts val="12599"/>
              </a:lnSpc>
            </a:pPr>
            <a:r>
              <a:rPr lang="en-US" sz="9000" b="1" dirty="0">
                <a:solidFill>
                  <a:srgbClr val="000000"/>
                </a:solidFill>
                <a:latin typeface="Arial Bold"/>
                <a:ea typeface="Arial Bold"/>
                <a:cs typeface="Arial Bold"/>
                <a:sym typeface="Arial Bold"/>
              </a:rPr>
              <a:t>UŽ DĖMESĮ!</a:t>
            </a:r>
          </a:p>
        </p:txBody>
      </p:sp>
      <p:sp>
        <p:nvSpPr>
          <p:cNvPr id="3" name="TextBox 3">
            <a:extLst>
              <a:ext uri="{FF2B5EF4-FFF2-40B4-BE49-F238E27FC236}">
                <a16:creationId xmlns:a16="http://schemas.microsoft.com/office/drawing/2014/main" xmlns="" id="{65CBE3FE-B43D-5348-5D2A-B7054FDF66DE}"/>
              </a:ext>
            </a:extLst>
          </p:cNvPr>
          <p:cNvSpPr txBox="1"/>
          <p:nvPr/>
        </p:nvSpPr>
        <p:spPr>
          <a:xfrm>
            <a:off x="1028700" y="5956275"/>
            <a:ext cx="4793963" cy="461665"/>
          </a:xfrm>
          <a:prstGeom prst="rect">
            <a:avLst/>
          </a:prstGeom>
        </p:spPr>
        <p:txBody>
          <a:bodyPr lIns="0" tIns="0" rIns="0" bIns="0" rtlCol="0" anchor="t">
            <a:spAutoFit/>
          </a:bodyPr>
          <a:lstStyle/>
          <a:p>
            <a:pPr marL="0" lvl="0" indent="0" algn="just">
              <a:lnSpc>
                <a:spcPts val="3625"/>
              </a:lnSpc>
              <a:spcBef>
                <a:spcPct val="0"/>
              </a:spcBef>
            </a:pPr>
            <a:r>
              <a:rPr lang="en-US" sz="3625" b="1" i="1" u="none" strike="noStrike" dirty="0">
                <a:solidFill>
                  <a:srgbClr val="000000"/>
                </a:solidFill>
                <a:latin typeface="Arial"/>
                <a:ea typeface="Arial"/>
                <a:cs typeface="Arial"/>
                <a:sym typeface="Arial"/>
              </a:rPr>
              <a:t>SEKITE NAUJIENAS!</a:t>
            </a:r>
          </a:p>
        </p:txBody>
      </p:sp>
      <p:sp>
        <p:nvSpPr>
          <p:cNvPr id="4" name="TextBox 4">
            <a:extLst>
              <a:ext uri="{FF2B5EF4-FFF2-40B4-BE49-F238E27FC236}">
                <a16:creationId xmlns:a16="http://schemas.microsoft.com/office/drawing/2014/main" xmlns="" id="{309F9BA9-0E91-424A-6E5F-91C6A8731AFD}"/>
              </a:ext>
            </a:extLst>
          </p:cNvPr>
          <p:cNvSpPr txBox="1"/>
          <p:nvPr/>
        </p:nvSpPr>
        <p:spPr>
          <a:xfrm>
            <a:off x="1028700" y="8115300"/>
            <a:ext cx="6322507" cy="461665"/>
          </a:xfrm>
          <a:prstGeom prst="rect">
            <a:avLst/>
          </a:prstGeom>
        </p:spPr>
        <p:txBody>
          <a:bodyPr lIns="0" tIns="0" rIns="0" bIns="0" rtlCol="0" anchor="t">
            <a:spAutoFit/>
          </a:bodyPr>
          <a:lstStyle/>
          <a:p>
            <a:pPr marL="0" lvl="0" indent="0" algn="just">
              <a:lnSpc>
                <a:spcPts val="3625"/>
              </a:lnSpc>
              <a:spcBef>
                <a:spcPct val="0"/>
              </a:spcBef>
            </a:pPr>
            <a:r>
              <a:rPr lang="en-US" sz="3625" b="1" i="1" u="none" strike="noStrike" dirty="0">
                <a:solidFill>
                  <a:srgbClr val="000000"/>
                </a:solidFill>
                <a:latin typeface="Arial"/>
                <a:ea typeface="Arial"/>
                <a:cs typeface="Arial"/>
                <a:sym typeface="Arial"/>
              </a:rPr>
              <a:t>KLAUSKITE – ATSAKYSIME!</a:t>
            </a:r>
          </a:p>
        </p:txBody>
      </p:sp>
      <p:sp>
        <p:nvSpPr>
          <p:cNvPr id="5" name="Freeform 5">
            <a:extLst>
              <a:ext uri="{FF2B5EF4-FFF2-40B4-BE49-F238E27FC236}">
                <a16:creationId xmlns:a16="http://schemas.microsoft.com/office/drawing/2014/main" xmlns="" id="{C0BE6C2A-3398-923E-C751-57D98508EC4E}"/>
              </a:ext>
            </a:extLst>
          </p:cNvPr>
          <p:cNvSpPr/>
          <p:nvPr/>
        </p:nvSpPr>
        <p:spPr>
          <a:xfrm>
            <a:off x="1028700" y="8688717"/>
            <a:ext cx="630641" cy="630641"/>
          </a:xfrm>
          <a:custGeom>
            <a:avLst/>
            <a:gdLst/>
            <a:ahLst/>
            <a:cxnLst/>
            <a:rect l="l" t="t" r="r" b="b"/>
            <a:pathLst>
              <a:path w="630641" h="630641">
                <a:moveTo>
                  <a:pt x="0" y="0"/>
                </a:moveTo>
                <a:lnTo>
                  <a:pt x="630641" y="0"/>
                </a:lnTo>
                <a:lnTo>
                  <a:pt x="630641" y="630641"/>
                </a:lnTo>
                <a:lnTo>
                  <a:pt x="0" y="630641"/>
                </a:lnTo>
                <a:lnTo>
                  <a:pt x="0" y="0"/>
                </a:lnTo>
                <a:close/>
              </a:path>
            </a:pathLst>
          </a:custGeom>
          <a:blipFill>
            <a:blip r:embed="rId2">
              <a:extLst>
                <a:ext uri="{96DAC541-7B7A-43D3-8B79-37D633B846F1}">
                  <asvg:svgBlip xmlns:asvg="http://schemas.microsoft.com/office/drawing/2016/SVG/main" xmlns="" r:embed="rId3"/>
                </a:ext>
              </a:extLst>
            </a:blip>
            <a:stretch>
              <a:fillRect/>
            </a:stretch>
          </a:blipFill>
          <a:ln cap="sq">
            <a:noFill/>
            <a:prstDash val="solid"/>
            <a:miter/>
          </a:ln>
        </p:spPr>
        <p:txBody>
          <a:bodyPr/>
          <a:lstStyle/>
          <a:p>
            <a:endParaRPr lang="lt-LT"/>
          </a:p>
        </p:txBody>
      </p:sp>
      <p:sp>
        <p:nvSpPr>
          <p:cNvPr id="6" name="TextBox 6">
            <a:extLst>
              <a:ext uri="{FF2B5EF4-FFF2-40B4-BE49-F238E27FC236}">
                <a16:creationId xmlns:a16="http://schemas.microsoft.com/office/drawing/2014/main" xmlns="" id="{D5767FD1-661D-7322-3B9C-6DE907F7C99C}"/>
              </a:ext>
            </a:extLst>
          </p:cNvPr>
          <p:cNvSpPr txBox="1"/>
          <p:nvPr/>
        </p:nvSpPr>
        <p:spPr>
          <a:xfrm>
            <a:off x="1774466" y="8769636"/>
            <a:ext cx="2825824" cy="467482"/>
          </a:xfrm>
          <a:prstGeom prst="rect">
            <a:avLst/>
          </a:prstGeom>
        </p:spPr>
        <p:txBody>
          <a:bodyPr lIns="0" tIns="0" rIns="0" bIns="0" rtlCol="0" anchor="t">
            <a:spAutoFit/>
          </a:bodyPr>
          <a:lstStyle/>
          <a:p>
            <a:pPr marL="0" lvl="0" indent="0" algn="l">
              <a:lnSpc>
                <a:spcPts val="3029"/>
              </a:lnSpc>
              <a:spcBef>
                <a:spcPct val="0"/>
              </a:spcBef>
            </a:pPr>
            <a:r>
              <a:rPr lang="en-US" sz="3029" u="none" strike="noStrike">
                <a:solidFill>
                  <a:srgbClr val="000000"/>
                </a:solidFill>
                <a:latin typeface="Arial"/>
                <a:ea typeface="Arial"/>
                <a:cs typeface="Arial"/>
                <a:sym typeface="Arial"/>
              </a:rPr>
              <a:t>(0 41) 520 002</a:t>
            </a:r>
          </a:p>
        </p:txBody>
      </p:sp>
      <p:sp>
        <p:nvSpPr>
          <p:cNvPr id="7" name="Freeform 7">
            <a:extLst>
              <a:ext uri="{FF2B5EF4-FFF2-40B4-BE49-F238E27FC236}">
                <a16:creationId xmlns:a16="http://schemas.microsoft.com/office/drawing/2014/main" xmlns="" id="{7E5954BE-2B64-32BF-151A-410739F9E373}"/>
              </a:ext>
            </a:extLst>
          </p:cNvPr>
          <p:cNvSpPr/>
          <p:nvPr/>
        </p:nvSpPr>
        <p:spPr>
          <a:xfrm>
            <a:off x="5085043" y="8688717"/>
            <a:ext cx="630641" cy="630641"/>
          </a:xfrm>
          <a:custGeom>
            <a:avLst/>
            <a:gdLst/>
            <a:ahLst/>
            <a:cxnLst/>
            <a:rect l="l" t="t" r="r" b="b"/>
            <a:pathLst>
              <a:path w="630641" h="630641">
                <a:moveTo>
                  <a:pt x="0" y="0"/>
                </a:moveTo>
                <a:lnTo>
                  <a:pt x="630641" y="0"/>
                </a:lnTo>
                <a:lnTo>
                  <a:pt x="630641" y="630641"/>
                </a:lnTo>
                <a:lnTo>
                  <a:pt x="0" y="630641"/>
                </a:lnTo>
                <a:lnTo>
                  <a:pt x="0" y="0"/>
                </a:lnTo>
                <a:close/>
              </a:path>
            </a:pathLst>
          </a:custGeom>
          <a:blipFill>
            <a:blip r:embed="rId4">
              <a:extLst>
                <a:ext uri="{96DAC541-7B7A-43D3-8B79-37D633B846F1}">
                  <asvg:svgBlip xmlns:asvg="http://schemas.microsoft.com/office/drawing/2016/SVG/main" xmlns="" r:embed="rId5"/>
                </a:ext>
              </a:extLst>
            </a:blip>
            <a:stretch>
              <a:fillRect/>
            </a:stretch>
          </a:blipFill>
          <a:ln cap="sq">
            <a:noFill/>
            <a:prstDash val="solid"/>
            <a:miter/>
          </a:ln>
        </p:spPr>
        <p:txBody>
          <a:bodyPr/>
          <a:lstStyle/>
          <a:p>
            <a:endParaRPr lang="lt-LT"/>
          </a:p>
        </p:txBody>
      </p:sp>
      <p:sp>
        <p:nvSpPr>
          <p:cNvPr id="8" name="TextBox 8">
            <a:extLst>
              <a:ext uri="{FF2B5EF4-FFF2-40B4-BE49-F238E27FC236}">
                <a16:creationId xmlns:a16="http://schemas.microsoft.com/office/drawing/2014/main" xmlns="" id="{19D4BCA3-B876-E15F-4E02-23947927799F}"/>
              </a:ext>
            </a:extLst>
          </p:cNvPr>
          <p:cNvSpPr txBox="1"/>
          <p:nvPr/>
        </p:nvSpPr>
        <p:spPr>
          <a:xfrm>
            <a:off x="5876587" y="8769636"/>
            <a:ext cx="2298551" cy="467482"/>
          </a:xfrm>
          <a:prstGeom prst="rect">
            <a:avLst/>
          </a:prstGeom>
        </p:spPr>
        <p:txBody>
          <a:bodyPr lIns="0" tIns="0" rIns="0" bIns="0" rtlCol="0" anchor="t">
            <a:spAutoFit/>
          </a:bodyPr>
          <a:lstStyle/>
          <a:p>
            <a:pPr marL="0" lvl="0" indent="0" algn="l">
              <a:lnSpc>
                <a:spcPts val="3029"/>
              </a:lnSpc>
              <a:spcBef>
                <a:spcPct val="0"/>
              </a:spcBef>
            </a:pPr>
            <a:r>
              <a:rPr lang="en-US" sz="3029" u="none" strike="noStrike">
                <a:solidFill>
                  <a:srgbClr val="000000"/>
                </a:solidFill>
                <a:latin typeface="Arial"/>
                <a:ea typeface="Arial"/>
                <a:cs typeface="Arial"/>
                <a:sym typeface="Arial"/>
              </a:rPr>
              <a:t>info@sratc.lt  </a:t>
            </a:r>
          </a:p>
        </p:txBody>
      </p:sp>
      <p:sp>
        <p:nvSpPr>
          <p:cNvPr id="9" name="Freeform 9">
            <a:extLst>
              <a:ext uri="{FF2B5EF4-FFF2-40B4-BE49-F238E27FC236}">
                <a16:creationId xmlns:a16="http://schemas.microsoft.com/office/drawing/2014/main" xmlns="" id="{23190431-60CB-C12B-8911-4458687A59AC}"/>
              </a:ext>
            </a:extLst>
          </p:cNvPr>
          <p:cNvSpPr/>
          <p:nvPr/>
        </p:nvSpPr>
        <p:spPr>
          <a:xfrm>
            <a:off x="5085043" y="6553839"/>
            <a:ext cx="630641" cy="630641"/>
          </a:xfrm>
          <a:custGeom>
            <a:avLst/>
            <a:gdLst/>
            <a:ahLst/>
            <a:cxnLst/>
            <a:rect l="l" t="t" r="r" b="b"/>
            <a:pathLst>
              <a:path w="630641" h="630641">
                <a:moveTo>
                  <a:pt x="0" y="0"/>
                </a:moveTo>
                <a:lnTo>
                  <a:pt x="630641" y="0"/>
                </a:lnTo>
                <a:lnTo>
                  <a:pt x="630641" y="630641"/>
                </a:lnTo>
                <a:lnTo>
                  <a:pt x="0" y="630641"/>
                </a:lnTo>
                <a:lnTo>
                  <a:pt x="0" y="0"/>
                </a:lnTo>
                <a:close/>
              </a:path>
            </a:pathLst>
          </a:custGeom>
          <a:blipFill>
            <a:blip r:embed="rId6">
              <a:extLst>
                <a:ext uri="{96DAC541-7B7A-43D3-8B79-37D633B846F1}">
                  <asvg:svgBlip xmlns:asvg="http://schemas.microsoft.com/office/drawing/2016/SVG/main" xmlns="" r:embed="rId7"/>
                </a:ext>
              </a:extLst>
            </a:blip>
            <a:stretch>
              <a:fillRect/>
            </a:stretch>
          </a:blipFill>
          <a:ln cap="sq">
            <a:noFill/>
            <a:prstDash val="solid"/>
            <a:miter/>
          </a:ln>
        </p:spPr>
        <p:txBody>
          <a:bodyPr/>
          <a:lstStyle/>
          <a:p>
            <a:endParaRPr lang="lt-LT"/>
          </a:p>
        </p:txBody>
      </p:sp>
      <p:sp>
        <p:nvSpPr>
          <p:cNvPr id="10" name="TextBox 10">
            <a:extLst>
              <a:ext uri="{FF2B5EF4-FFF2-40B4-BE49-F238E27FC236}">
                <a16:creationId xmlns:a16="http://schemas.microsoft.com/office/drawing/2014/main" xmlns="" id="{AC9E5C2C-499B-34E7-8A67-3DF13F561C2B}"/>
              </a:ext>
            </a:extLst>
          </p:cNvPr>
          <p:cNvSpPr txBox="1"/>
          <p:nvPr/>
        </p:nvSpPr>
        <p:spPr>
          <a:xfrm>
            <a:off x="5876587" y="6634758"/>
            <a:ext cx="1474620" cy="467482"/>
          </a:xfrm>
          <a:prstGeom prst="rect">
            <a:avLst/>
          </a:prstGeom>
        </p:spPr>
        <p:txBody>
          <a:bodyPr lIns="0" tIns="0" rIns="0" bIns="0" rtlCol="0" anchor="t">
            <a:spAutoFit/>
          </a:bodyPr>
          <a:lstStyle/>
          <a:p>
            <a:pPr marL="0" lvl="0" indent="0" algn="l">
              <a:lnSpc>
                <a:spcPts val="3029"/>
              </a:lnSpc>
              <a:spcBef>
                <a:spcPct val="0"/>
              </a:spcBef>
            </a:pPr>
            <a:r>
              <a:rPr lang="en-US" sz="3029" u="none" strike="noStrike">
                <a:solidFill>
                  <a:srgbClr val="000000"/>
                </a:solidFill>
                <a:latin typeface="Arial"/>
                <a:ea typeface="Arial"/>
                <a:cs typeface="Arial"/>
                <a:sym typeface="Arial"/>
              </a:rPr>
              <a:t>/sratc  </a:t>
            </a:r>
          </a:p>
        </p:txBody>
      </p:sp>
      <p:sp>
        <p:nvSpPr>
          <p:cNvPr id="11" name="Freeform 11">
            <a:extLst>
              <a:ext uri="{FF2B5EF4-FFF2-40B4-BE49-F238E27FC236}">
                <a16:creationId xmlns:a16="http://schemas.microsoft.com/office/drawing/2014/main" xmlns="" id="{31235D09-0BE2-A494-F2E8-13F1A1098043}"/>
              </a:ext>
            </a:extLst>
          </p:cNvPr>
          <p:cNvSpPr/>
          <p:nvPr/>
        </p:nvSpPr>
        <p:spPr>
          <a:xfrm>
            <a:off x="1041183" y="6553839"/>
            <a:ext cx="630641" cy="630641"/>
          </a:xfrm>
          <a:custGeom>
            <a:avLst/>
            <a:gdLst/>
            <a:ahLst/>
            <a:cxnLst/>
            <a:rect l="l" t="t" r="r" b="b"/>
            <a:pathLst>
              <a:path w="630641" h="630641">
                <a:moveTo>
                  <a:pt x="0" y="0"/>
                </a:moveTo>
                <a:lnTo>
                  <a:pt x="630641" y="0"/>
                </a:lnTo>
                <a:lnTo>
                  <a:pt x="630641" y="630641"/>
                </a:lnTo>
                <a:lnTo>
                  <a:pt x="0" y="630641"/>
                </a:lnTo>
                <a:lnTo>
                  <a:pt x="0" y="0"/>
                </a:lnTo>
                <a:close/>
              </a:path>
            </a:pathLst>
          </a:custGeom>
          <a:blipFill>
            <a:blip r:embed="rId8">
              <a:extLst>
                <a:ext uri="{96DAC541-7B7A-43D3-8B79-37D633B846F1}">
                  <asvg:svgBlip xmlns:asvg="http://schemas.microsoft.com/office/drawing/2016/SVG/main" xmlns="" r:embed="rId9"/>
                </a:ext>
              </a:extLst>
            </a:blip>
            <a:stretch>
              <a:fillRect/>
            </a:stretch>
          </a:blipFill>
          <a:ln cap="sq">
            <a:noFill/>
            <a:prstDash val="solid"/>
            <a:miter/>
          </a:ln>
        </p:spPr>
        <p:txBody>
          <a:bodyPr/>
          <a:lstStyle/>
          <a:p>
            <a:endParaRPr lang="lt-LT"/>
          </a:p>
        </p:txBody>
      </p:sp>
      <p:sp>
        <p:nvSpPr>
          <p:cNvPr id="12" name="TextBox 12">
            <a:extLst>
              <a:ext uri="{FF2B5EF4-FFF2-40B4-BE49-F238E27FC236}">
                <a16:creationId xmlns:a16="http://schemas.microsoft.com/office/drawing/2014/main" xmlns="" id="{AAC53278-1446-27A3-E43A-3BAA71696D17}"/>
              </a:ext>
            </a:extLst>
          </p:cNvPr>
          <p:cNvSpPr txBox="1"/>
          <p:nvPr/>
        </p:nvSpPr>
        <p:spPr>
          <a:xfrm>
            <a:off x="1786949" y="6634758"/>
            <a:ext cx="1787501" cy="467482"/>
          </a:xfrm>
          <a:prstGeom prst="rect">
            <a:avLst/>
          </a:prstGeom>
        </p:spPr>
        <p:txBody>
          <a:bodyPr lIns="0" tIns="0" rIns="0" bIns="0" rtlCol="0" anchor="t">
            <a:spAutoFit/>
          </a:bodyPr>
          <a:lstStyle/>
          <a:p>
            <a:pPr marL="0" lvl="0" indent="0" algn="l">
              <a:lnSpc>
                <a:spcPts val="3029"/>
              </a:lnSpc>
              <a:spcBef>
                <a:spcPct val="0"/>
              </a:spcBef>
            </a:pPr>
            <a:r>
              <a:rPr lang="en-US" sz="3029" u="none" strike="noStrike">
                <a:solidFill>
                  <a:srgbClr val="000000"/>
                </a:solidFill>
                <a:latin typeface="Arial"/>
                <a:ea typeface="Arial"/>
                <a:cs typeface="Arial"/>
                <a:sym typeface="Arial"/>
              </a:rPr>
              <a:t>sratc.lt  </a:t>
            </a:r>
          </a:p>
        </p:txBody>
      </p:sp>
      <p:sp>
        <p:nvSpPr>
          <p:cNvPr id="13" name="AutoShape 13">
            <a:extLst>
              <a:ext uri="{FF2B5EF4-FFF2-40B4-BE49-F238E27FC236}">
                <a16:creationId xmlns:a16="http://schemas.microsoft.com/office/drawing/2014/main" xmlns="" id="{38095164-2786-A63E-9006-CC6D8FF41D54}"/>
              </a:ext>
            </a:extLst>
          </p:cNvPr>
          <p:cNvSpPr/>
          <p:nvPr/>
        </p:nvSpPr>
        <p:spPr>
          <a:xfrm>
            <a:off x="9436794" y="514350"/>
            <a:ext cx="7200900" cy="8101012"/>
          </a:xfrm>
          <a:prstGeom prst="rect">
            <a:avLst/>
          </a:prstGeom>
          <a:solidFill>
            <a:srgbClr val="E6C30A"/>
          </a:solidFill>
        </p:spPr>
        <p:txBody>
          <a:bodyPr/>
          <a:lstStyle/>
          <a:p>
            <a:endParaRPr lang="lt-LT"/>
          </a:p>
        </p:txBody>
      </p:sp>
      <p:sp>
        <p:nvSpPr>
          <p:cNvPr id="14" name="Freeform 14">
            <a:extLst>
              <a:ext uri="{FF2B5EF4-FFF2-40B4-BE49-F238E27FC236}">
                <a16:creationId xmlns:a16="http://schemas.microsoft.com/office/drawing/2014/main" xmlns="" id="{F4B60A7D-2E10-53AA-FA23-DC8ACF670942}"/>
              </a:ext>
            </a:extLst>
          </p:cNvPr>
          <p:cNvSpPr/>
          <p:nvPr/>
        </p:nvSpPr>
        <p:spPr>
          <a:xfrm>
            <a:off x="10123013" y="1350541"/>
            <a:ext cx="7583292" cy="8382958"/>
          </a:xfrm>
          <a:custGeom>
            <a:avLst/>
            <a:gdLst/>
            <a:ahLst/>
            <a:cxnLst/>
            <a:rect l="l" t="t" r="r" b="b"/>
            <a:pathLst>
              <a:path w="7583292" h="8382958">
                <a:moveTo>
                  <a:pt x="0" y="0"/>
                </a:moveTo>
                <a:lnTo>
                  <a:pt x="7583292" y="0"/>
                </a:lnTo>
                <a:lnTo>
                  <a:pt x="7583292" y="8382958"/>
                </a:lnTo>
                <a:lnTo>
                  <a:pt x="0" y="8382958"/>
                </a:lnTo>
                <a:lnTo>
                  <a:pt x="0" y="0"/>
                </a:lnTo>
                <a:close/>
              </a:path>
            </a:pathLst>
          </a:custGeom>
          <a:blipFill>
            <a:blip r:embed="rId10"/>
            <a:stretch>
              <a:fillRect l="-29830" r="-36090"/>
            </a:stretch>
          </a:blipFill>
        </p:spPr>
        <p:txBody>
          <a:bodyPr/>
          <a:lstStyle/>
          <a:p>
            <a:endParaRPr lang="lt-LT"/>
          </a:p>
        </p:txBody>
      </p:sp>
    </p:spTree>
    <p:extLst>
      <p:ext uri="{BB962C8B-B14F-4D97-AF65-F5344CB8AC3E}">
        <p14:creationId xmlns:p14="http://schemas.microsoft.com/office/powerpoint/2010/main" val="3312341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p:cNvSpPr txBox="1"/>
          <p:nvPr/>
        </p:nvSpPr>
        <p:spPr>
          <a:xfrm>
            <a:off x="1028700" y="787643"/>
            <a:ext cx="11991463" cy="1562100"/>
          </a:xfrm>
          <a:prstGeom prst="rect">
            <a:avLst/>
          </a:prstGeom>
        </p:spPr>
        <p:txBody>
          <a:bodyPr lIns="0" tIns="0" rIns="0" bIns="0" rtlCol="0" anchor="t">
            <a:spAutoFit/>
          </a:bodyPr>
          <a:lstStyle/>
          <a:p>
            <a:pPr marL="0" lvl="0" indent="0" algn="l">
              <a:lnSpc>
                <a:spcPts val="3906"/>
              </a:lnSpc>
              <a:spcBef>
                <a:spcPct val="0"/>
              </a:spcBef>
            </a:pPr>
            <a:r>
              <a:rPr lang="en-US" sz="3255" b="1" u="none">
                <a:solidFill>
                  <a:srgbClr val="000000"/>
                </a:solidFill>
                <a:latin typeface="Arial Bold"/>
                <a:ea typeface="Arial Bold"/>
                <a:cs typeface="Arial Bold"/>
                <a:sym typeface="Arial Bold"/>
              </a:rPr>
              <a:t>INVESTICIJŲ PROJEKTAS</a:t>
            </a:r>
          </a:p>
          <a:p>
            <a:pPr marL="0" lvl="0" indent="0" algn="l">
              <a:lnSpc>
                <a:spcPts val="3906"/>
              </a:lnSpc>
              <a:spcBef>
                <a:spcPct val="0"/>
              </a:spcBef>
            </a:pPr>
            <a:r>
              <a:rPr lang="en-US" sz="3255" b="1" u="none">
                <a:solidFill>
                  <a:srgbClr val="E6C30A"/>
                </a:solidFill>
                <a:latin typeface="Arial Bold"/>
                <a:ea typeface="Arial Bold"/>
                <a:cs typeface="Arial Bold"/>
                <a:sym typeface="Arial Bold"/>
              </a:rPr>
              <a:t> „PAPILDOMŲ MAISTO-VIRTUVĖS ATLIEKŲ APDOROJIMO PAJĖGUMŲ SUKŪRIMAS ŠIAULIŲ REGIONE“</a:t>
            </a:r>
          </a:p>
        </p:txBody>
      </p:sp>
      <p:sp>
        <p:nvSpPr>
          <p:cNvPr id="5" name="AutoShape 5"/>
          <p:cNvSpPr/>
          <p:nvPr/>
        </p:nvSpPr>
        <p:spPr>
          <a:xfrm>
            <a:off x="-358119" y="2682982"/>
            <a:ext cx="12067670" cy="0"/>
          </a:xfrm>
          <a:prstGeom prst="line">
            <a:avLst/>
          </a:prstGeom>
          <a:ln w="95250" cap="flat">
            <a:solidFill>
              <a:srgbClr val="000000"/>
            </a:solidFill>
            <a:prstDash val="solid"/>
            <a:headEnd type="none" w="sm" len="sm"/>
            <a:tailEnd type="none" w="sm" len="sm"/>
          </a:ln>
        </p:spPr>
        <p:txBody>
          <a:bodyPr/>
          <a:lstStyle/>
          <a:p>
            <a:endParaRPr lang="lt-LT"/>
          </a:p>
        </p:txBody>
      </p:sp>
      <p:graphicFrame>
        <p:nvGraphicFramePr>
          <p:cNvPr id="6" name="Table 5">
            <a:extLst>
              <a:ext uri="{FF2B5EF4-FFF2-40B4-BE49-F238E27FC236}">
                <a16:creationId xmlns:a16="http://schemas.microsoft.com/office/drawing/2014/main" xmlns="" id="{A8792AC5-9643-289A-CEC4-E351EC0095B0}"/>
              </a:ext>
            </a:extLst>
          </p:cNvPr>
          <p:cNvGraphicFramePr>
            <a:graphicFrameLocks noGrp="1"/>
          </p:cNvGraphicFramePr>
          <p:nvPr>
            <p:extLst>
              <p:ext uri="{D42A27DB-BD31-4B8C-83A1-F6EECF244321}">
                <p14:modId xmlns:p14="http://schemas.microsoft.com/office/powerpoint/2010/main" val="3859700057"/>
              </p:ext>
            </p:extLst>
          </p:nvPr>
        </p:nvGraphicFramePr>
        <p:xfrm>
          <a:off x="1028700" y="3771900"/>
          <a:ext cx="16230600" cy="4456451"/>
        </p:xfrm>
        <a:graphic>
          <a:graphicData uri="http://schemas.openxmlformats.org/drawingml/2006/table">
            <a:tbl>
              <a:tblPr bandRow="1">
                <a:tableStyleId>{00A15C55-8517-42AA-B614-E9B94910E393}</a:tableStyleId>
              </a:tblPr>
              <a:tblGrid>
                <a:gridCol w="1698904">
                  <a:extLst>
                    <a:ext uri="{9D8B030D-6E8A-4147-A177-3AD203B41FA5}">
                      <a16:colId xmlns:a16="http://schemas.microsoft.com/office/drawing/2014/main" xmlns="" val="2156733485"/>
                    </a:ext>
                  </a:extLst>
                </a:gridCol>
                <a:gridCol w="6037176">
                  <a:extLst>
                    <a:ext uri="{9D8B030D-6E8A-4147-A177-3AD203B41FA5}">
                      <a16:colId xmlns:a16="http://schemas.microsoft.com/office/drawing/2014/main" xmlns="" val="4233560975"/>
                    </a:ext>
                  </a:extLst>
                </a:gridCol>
                <a:gridCol w="1820255">
                  <a:extLst>
                    <a:ext uri="{9D8B030D-6E8A-4147-A177-3AD203B41FA5}">
                      <a16:colId xmlns:a16="http://schemas.microsoft.com/office/drawing/2014/main" xmlns="" val="1010075311"/>
                    </a:ext>
                  </a:extLst>
                </a:gridCol>
                <a:gridCol w="1820255">
                  <a:extLst>
                    <a:ext uri="{9D8B030D-6E8A-4147-A177-3AD203B41FA5}">
                      <a16:colId xmlns:a16="http://schemas.microsoft.com/office/drawing/2014/main" xmlns="" val="2020619236"/>
                    </a:ext>
                  </a:extLst>
                </a:gridCol>
                <a:gridCol w="4854010">
                  <a:extLst>
                    <a:ext uri="{9D8B030D-6E8A-4147-A177-3AD203B41FA5}">
                      <a16:colId xmlns:a16="http://schemas.microsoft.com/office/drawing/2014/main" xmlns="" val="1918980309"/>
                    </a:ext>
                  </a:extLst>
                </a:gridCol>
              </a:tblGrid>
              <a:tr h="457200">
                <a:tc>
                  <a:txBody>
                    <a:bodyPr/>
                    <a:lstStyle/>
                    <a:p>
                      <a:pPr marL="0" marR="0" algn="l">
                        <a:lnSpc>
                          <a:spcPct val="107000"/>
                        </a:lnSpc>
                        <a:spcBef>
                          <a:spcPts val="0"/>
                        </a:spcBef>
                        <a:spcAft>
                          <a:spcPts val="0"/>
                        </a:spcAft>
                      </a:pPr>
                      <a:r>
                        <a:rPr lang="lt-LT" sz="1600" b="1" dirty="0">
                          <a:effectLst/>
                          <a:latin typeface="Arial" panose="020B0604020202020204" pitchFamily="34" charset="0"/>
                          <a:cs typeface="Arial" panose="020B0604020202020204" pitchFamily="34" charset="0"/>
                        </a:rPr>
                        <a:t>VAPTP punktas</a:t>
                      </a:r>
                      <a:endParaRPr lang="en-US" sz="16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gridSpan="2">
                  <a:txBody>
                    <a:bodyPr/>
                    <a:lstStyle/>
                    <a:p>
                      <a:pPr marL="0" marR="0" algn="l">
                        <a:lnSpc>
                          <a:spcPct val="107000"/>
                        </a:lnSpc>
                        <a:spcBef>
                          <a:spcPts val="0"/>
                        </a:spcBef>
                        <a:spcAft>
                          <a:spcPts val="0"/>
                        </a:spcAft>
                      </a:pPr>
                      <a:r>
                        <a:rPr lang="lt-LT" sz="1600" b="1" dirty="0">
                          <a:effectLst/>
                          <a:latin typeface="Arial" panose="020B0604020202020204" pitchFamily="34" charset="0"/>
                          <a:cs typeface="Arial" panose="020B0604020202020204" pitchFamily="34" charset="0"/>
                        </a:rPr>
                        <a:t>Užduotis</a:t>
                      </a:r>
                      <a:endParaRPr lang="en-US" sz="16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hMerge="1">
                  <a:txBody>
                    <a:bodyPr/>
                    <a:lstStyle/>
                    <a:p>
                      <a:endParaRPr lang="en-US"/>
                    </a:p>
                  </a:txBody>
                  <a:tcPr/>
                </a:tc>
                <a:tc>
                  <a:txBody>
                    <a:bodyPr/>
                    <a:lstStyle/>
                    <a:p>
                      <a:pPr marL="0" marR="0" algn="l">
                        <a:lnSpc>
                          <a:spcPct val="107000"/>
                        </a:lnSpc>
                        <a:spcBef>
                          <a:spcPts val="0"/>
                        </a:spcBef>
                        <a:spcAft>
                          <a:spcPts val="0"/>
                        </a:spcAft>
                      </a:pPr>
                      <a:r>
                        <a:rPr lang="lt-LT" sz="1600" b="1">
                          <a:effectLst/>
                          <a:latin typeface="Arial" panose="020B0604020202020204" pitchFamily="34" charset="0"/>
                          <a:cs typeface="Arial" panose="020B0604020202020204" pitchFamily="34" charset="0"/>
                        </a:rPr>
                        <a:t>Terminas</a:t>
                      </a:r>
                      <a:endParaRPr lang="en-US" sz="1600" b="1">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marL="0" marR="0" algn="l">
                        <a:lnSpc>
                          <a:spcPct val="107000"/>
                        </a:lnSpc>
                        <a:spcBef>
                          <a:spcPts val="0"/>
                        </a:spcBef>
                        <a:spcAft>
                          <a:spcPts val="0"/>
                        </a:spcAft>
                      </a:pPr>
                      <a:r>
                        <a:rPr lang="lt-LT" sz="1600" b="1" dirty="0">
                          <a:effectLst/>
                          <a:latin typeface="Arial" panose="020B0604020202020204" pitchFamily="34" charset="0"/>
                          <a:cs typeface="Arial" panose="020B0604020202020204" pitchFamily="34" charset="0"/>
                        </a:rPr>
                        <a:t>Įgyvendinimo atsakomybės pasiskirstymas</a:t>
                      </a:r>
                      <a:endParaRPr lang="en-US" sz="16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xmlns="" val="4056758683"/>
                  </a:ext>
                </a:extLst>
              </a:tr>
              <a:tr h="278130">
                <a:tc gridSpan="5">
                  <a:txBody>
                    <a:bodyPr/>
                    <a:lstStyle/>
                    <a:p>
                      <a:pPr marL="0" marR="0" algn="l">
                        <a:lnSpc>
                          <a:spcPct val="107000"/>
                        </a:lnSpc>
                        <a:spcBef>
                          <a:spcPts val="200"/>
                        </a:spcBef>
                        <a:spcAft>
                          <a:spcPts val="200"/>
                        </a:spcAft>
                      </a:pPr>
                      <a:endParaRPr lang="en-US"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endParaRPr lang="en-US"/>
                    </a:p>
                  </a:txBody>
                  <a:tcPr/>
                </a:tc>
                <a:tc hMerge="1">
                  <a:txBody>
                    <a:bodyPr/>
                    <a:lstStyle/>
                    <a:p>
                      <a:endParaRPr 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endParaRPr lang="en-US"/>
                    </a:p>
                  </a:txBody>
                  <a:tcPr/>
                </a:tc>
                <a:extLst>
                  <a:ext uri="{0D108BD9-81ED-4DB2-BD59-A6C34878D82A}">
                    <a16:rowId xmlns:a16="http://schemas.microsoft.com/office/drawing/2014/main" xmlns="" val="698711421"/>
                  </a:ext>
                </a:extLst>
              </a:tr>
              <a:tr h="570205">
                <a:tc>
                  <a:txBody>
                    <a:bodyPr/>
                    <a:lstStyle/>
                    <a:p>
                      <a:pPr marL="0" marR="0" algn="l">
                        <a:lnSpc>
                          <a:spcPct val="107000"/>
                        </a:lnSpc>
                        <a:spcBef>
                          <a:spcPts val="0"/>
                        </a:spcBef>
                        <a:spcAft>
                          <a:spcPts val="0"/>
                        </a:spcAft>
                      </a:pPr>
                      <a:r>
                        <a:rPr lang="lt-LT" sz="1600" dirty="0">
                          <a:effectLst/>
                          <a:latin typeface="Arial" panose="020B0604020202020204" pitchFamily="34" charset="0"/>
                          <a:cs typeface="Arial" panose="020B0604020202020204" pitchFamily="34" charset="0"/>
                        </a:rPr>
                        <a:t>260.1</a:t>
                      </a:r>
                      <a:endParaRPr lang="en-US"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l">
                        <a:lnSpc>
                          <a:spcPct val="107000"/>
                        </a:lnSpc>
                        <a:spcBef>
                          <a:spcPts val="0"/>
                        </a:spcBef>
                        <a:spcAft>
                          <a:spcPts val="0"/>
                        </a:spcAft>
                      </a:pPr>
                      <a:r>
                        <a:rPr lang="lt-LT" sz="1600" dirty="0">
                          <a:effectLst/>
                          <a:latin typeface="Arial" panose="020B0604020202020204" pitchFamily="34" charset="0"/>
                          <a:cs typeface="Arial" panose="020B0604020202020204" pitchFamily="34" charset="0"/>
                        </a:rPr>
                        <a:t>Padidinti pakartotinai naudoti paruošiamų ir perdirbamų komunalinių atliekų kiekį</a:t>
                      </a:r>
                      <a:endParaRPr lang="en-US"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l">
                        <a:lnSpc>
                          <a:spcPct val="107000"/>
                        </a:lnSpc>
                        <a:spcBef>
                          <a:spcPts val="0"/>
                        </a:spcBef>
                        <a:spcAft>
                          <a:spcPts val="0"/>
                        </a:spcAft>
                      </a:pPr>
                      <a:r>
                        <a:rPr lang="lt-LT" sz="1600" dirty="0">
                          <a:effectLst/>
                          <a:latin typeface="Arial" panose="020B0604020202020204" pitchFamily="34" charset="0"/>
                          <a:cs typeface="Arial" panose="020B0604020202020204" pitchFamily="34" charset="0"/>
                        </a:rPr>
                        <a:t>≥ 55 %</a:t>
                      </a:r>
                      <a:endParaRPr lang="en-US"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l">
                        <a:lnSpc>
                          <a:spcPct val="107000"/>
                        </a:lnSpc>
                        <a:spcBef>
                          <a:spcPts val="0"/>
                        </a:spcBef>
                        <a:spcAft>
                          <a:spcPts val="0"/>
                        </a:spcAft>
                      </a:pPr>
                      <a:r>
                        <a:rPr lang="lt-LT" sz="1600" dirty="0">
                          <a:effectLst/>
                          <a:latin typeface="Arial" panose="020B0604020202020204" pitchFamily="34" charset="0"/>
                          <a:cs typeface="Arial" panose="020B0604020202020204" pitchFamily="34" charset="0"/>
                        </a:rPr>
                        <a:t>2025 m.</a:t>
                      </a:r>
                      <a:endParaRPr lang="en-US"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marL="0" marR="0" algn="l">
                        <a:lnSpc>
                          <a:spcPct val="107000"/>
                        </a:lnSpc>
                        <a:spcBef>
                          <a:spcPts val="0"/>
                        </a:spcBef>
                        <a:spcAft>
                          <a:spcPts val="0"/>
                        </a:spcAft>
                      </a:pPr>
                      <a:r>
                        <a:rPr lang="lt-LT" sz="1600" dirty="0">
                          <a:effectLst/>
                          <a:latin typeface="Arial" panose="020B0604020202020204" pitchFamily="34" charset="0"/>
                          <a:cs typeface="Arial" panose="020B0604020202020204" pitchFamily="34" charset="0"/>
                        </a:rPr>
                        <a:t>Įgyvendina Lietuvos valstybė</a:t>
                      </a:r>
                      <a:endParaRPr lang="en-US"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3444876596"/>
                  </a:ext>
                </a:extLst>
              </a:tr>
              <a:tr h="579130">
                <a:tc>
                  <a:txBody>
                    <a:bodyPr/>
                    <a:lstStyle/>
                    <a:p>
                      <a:pPr marL="0" marR="0" algn="l">
                        <a:lnSpc>
                          <a:spcPct val="107000"/>
                        </a:lnSpc>
                        <a:spcBef>
                          <a:spcPts val="0"/>
                        </a:spcBef>
                        <a:spcAft>
                          <a:spcPts val="0"/>
                        </a:spcAft>
                      </a:pPr>
                      <a:r>
                        <a:rPr lang="lt-LT" sz="1600" dirty="0">
                          <a:effectLst/>
                          <a:latin typeface="Arial" panose="020B0604020202020204" pitchFamily="34" charset="0"/>
                          <a:cs typeface="Arial" panose="020B0604020202020204" pitchFamily="34" charset="0"/>
                        </a:rPr>
                        <a:t>260.2</a:t>
                      </a:r>
                      <a:endParaRPr lang="en-US"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l">
                        <a:lnSpc>
                          <a:spcPct val="107000"/>
                        </a:lnSpc>
                        <a:spcBef>
                          <a:spcPts val="0"/>
                        </a:spcBef>
                        <a:spcAft>
                          <a:spcPts val="0"/>
                        </a:spcAft>
                      </a:pPr>
                      <a:r>
                        <a:rPr lang="lt-LT" sz="1600" dirty="0">
                          <a:effectLst/>
                          <a:latin typeface="Arial" panose="020B0604020202020204" pitchFamily="34" charset="0"/>
                          <a:cs typeface="Arial" panose="020B0604020202020204" pitchFamily="34" charset="0"/>
                        </a:rPr>
                        <a:t>Padidinti pakartotinai naudoti paruošiamų ir perdirbamų komunalinių atliekų kiekį</a:t>
                      </a:r>
                      <a:endParaRPr lang="en-US"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l">
                        <a:lnSpc>
                          <a:spcPct val="107000"/>
                        </a:lnSpc>
                        <a:spcBef>
                          <a:spcPts val="0"/>
                        </a:spcBef>
                        <a:spcAft>
                          <a:spcPts val="0"/>
                        </a:spcAft>
                      </a:pPr>
                      <a:r>
                        <a:rPr lang="lt-LT" sz="1600" dirty="0">
                          <a:solidFill>
                            <a:srgbClr val="FF0000"/>
                          </a:solidFill>
                          <a:effectLst/>
                          <a:latin typeface="Arial" panose="020B0604020202020204" pitchFamily="34" charset="0"/>
                          <a:cs typeface="Arial" panose="020B0604020202020204" pitchFamily="34" charset="0"/>
                        </a:rPr>
                        <a:t>≥ 60 %</a:t>
                      </a:r>
                      <a:endParaRPr lang="en-US" sz="1600"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l">
                        <a:lnSpc>
                          <a:spcPct val="107000"/>
                        </a:lnSpc>
                        <a:spcBef>
                          <a:spcPts val="0"/>
                        </a:spcBef>
                        <a:spcAft>
                          <a:spcPts val="0"/>
                        </a:spcAft>
                      </a:pPr>
                      <a:r>
                        <a:rPr lang="lt-LT" sz="1600" dirty="0">
                          <a:solidFill>
                            <a:srgbClr val="FF0000"/>
                          </a:solidFill>
                          <a:effectLst/>
                          <a:latin typeface="Arial" panose="020B0604020202020204" pitchFamily="34" charset="0"/>
                          <a:cs typeface="Arial" panose="020B0604020202020204" pitchFamily="34" charset="0"/>
                        </a:rPr>
                        <a:t>2030 m.</a:t>
                      </a:r>
                      <a:endParaRPr lang="en-US" sz="1600"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extLst>
                  <a:ext uri="{0D108BD9-81ED-4DB2-BD59-A6C34878D82A}">
                    <a16:rowId xmlns:a16="http://schemas.microsoft.com/office/drawing/2014/main" xmlns="" val="3731870724"/>
                  </a:ext>
                </a:extLst>
              </a:tr>
              <a:tr h="507730">
                <a:tc>
                  <a:txBody>
                    <a:bodyPr/>
                    <a:lstStyle/>
                    <a:p>
                      <a:pPr marL="0" marR="0" algn="l">
                        <a:lnSpc>
                          <a:spcPct val="107000"/>
                        </a:lnSpc>
                        <a:spcBef>
                          <a:spcPts val="0"/>
                        </a:spcBef>
                        <a:spcAft>
                          <a:spcPts val="0"/>
                        </a:spcAft>
                      </a:pPr>
                      <a:r>
                        <a:rPr lang="lt-LT" sz="1600" dirty="0">
                          <a:effectLst/>
                          <a:latin typeface="Arial" panose="020B0604020202020204" pitchFamily="34" charset="0"/>
                          <a:cs typeface="Arial" panose="020B0604020202020204" pitchFamily="34" charset="0"/>
                        </a:rPr>
                        <a:t>260.3</a:t>
                      </a:r>
                      <a:endParaRPr lang="en-US"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l">
                        <a:lnSpc>
                          <a:spcPct val="107000"/>
                        </a:lnSpc>
                        <a:spcBef>
                          <a:spcPts val="0"/>
                        </a:spcBef>
                        <a:spcAft>
                          <a:spcPts val="0"/>
                        </a:spcAft>
                      </a:pPr>
                      <a:r>
                        <a:rPr lang="lt-LT" sz="1600" dirty="0">
                          <a:effectLst/>
                          <a:latin typeface="Arial" panose="020B0604020202020204" pitchFamily="34" charset="0"/>
                          <a:cs typeface="Arial" panose="020B0604020202020204" pitchFamily="34" charset="0"/>
                        </a:rPr>
                        <a:t>Sumažinti sąvartynuose šalinamų komunalinių atliekų kiekį</a:t>
                      </a:r>
                      <a:endParaRPr lang="en-US"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l">
                        <a:lnSpc>
                          <a:spcPct val="107000"/>
                        </a:lnSpc>
                        <a:spcBef>
                          <a:spcPts val="0"/>
                        </a:spcBef>
                        <a:spcAft>
                          <a:spcPts val="0"/>
                        </a:spcAft>
                      </a:pPr>
                      <a:r>
                        <a:rPr lang="lt-LT" sz="1600" dirty="0">
                          <a:solidFill>
                            <a:srgbClr val="FF0000"/>
                          </a:solidFill>
                          <a:effectLst/>
                          <a:latin typeface="Arial" panose="020B0604020202020204" pitchFamily="34" charset="0"/>
                          <a:cs typeface="Arial" panose="020B0604020202020204" pitchFamily="34" charset="0"/>
                        </a:rPr>
                        <a:t>≤ 5 %</a:t>
                      </a:r>
                      <a:endParaRPr lang="en-US" sz="1600"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l">
                        <a:lnSpc>
                          <a:spcPct val="107000"/>
                        </a:lnSpc>
                        <a:spcBef>
                          <a:spcPts val="0"/>
                        </a:spcBef>
                        <a:spcAft>
                          <a:spcPts val="0"/>
                        </a:spcAft>
                      </a:pPr>
                      <a:r>
                        <a:rPr lang="lt-LT" sz="1600" dirty="0">
                          <a:solidFill>
                            <a:srgbClr val="FF0000"/>
                          </a:solidFill>
                          <a:effectLst/>
                          <a:latin typeface="Arial" panose="020B0604020202020204" pitchFamily="34" charset="0"/>
                          <a:cs typeface="Arial" panose="020B0604020202020204" pitchFamily="34" charset="0"/>
                        </a:rPr>
                        <a:t>2030 m.</a:t>
                      </a:r>
                      <a:endParaRPr lang="en-US" sz="1600"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l">
                        <a:lnSpc>
                          <a:spcPct val="107000"/>
                        </a:lnSpc>
                        <a:spcBef>
                          <a:spcPts val="0"/>
                        </a:spcBef>
                        <a:spcAft>
                          <a:spcPts val="0"/>
                        </a:spcAft>
                      </a:pPr>
                      <a:r>
                        <a:rPr lang="lt-LT" sz="1600" dirty="0">
                          <a:effectLst/>
                          <a:latin typeface="Arial" panose="020B0604020202020204" pitchFamily="34" charset="0"/>
                          <a:cs typeface="Arial" panose="020B0604020202020204" pitchFamily="34" charset="0"/>
                        </a:rPr>
                        <a:t>Įgyvendina savivaldybės / RATC</a:t>
                      </a:r>
                      <a:endParaRPr lang="en-US"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790067604"/>
                  </a:ext>
                </a:extLst>
              </a:tr>
              <a:tr h="310800">
                <a:tc gridSpan="5">
                  <a:txBody>
                    <a:bodyPr/>
                    <a:lstStyle/>
                    <a:p>
                      <a:pPr marL="0" marR="0" algn="l">
                        <a:lnSpc>
                          <a:spcPct val="107000"/>
                        </a:lnSpc>
                        <a:spcBef>
                          <a:spcPts val="200"/>
                        </a:spcBef>
                        <a:spcAft>
                          <a:spcPts val="200"/>
                        </a:spcAft>
                      </a:pPr>
                      <a:endParaRPr lang="en-US"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endParaRPr lang="en-US"/>
                    </a:p>
                  </a:txBody>
                  <a:tcPr>
                    <a:lnT w="12700" cap="flat" cmpd="sng" algn="ctr">
                      <a:solidFill>
                        <a:schemeClr val="tx1"/>
                      </a:solidFill>
                      <a:prstDash val="solid"/>
                      <a:round/>
                      <a:headEnd type="none" w="med" len="med"/>
                      <a:tailEnd type="none" w="med" len="med"/>
                    </a:lnT>
                  </a:tcPr>
                </a:tc>
                <a:tc hMerge="1">
                  <a:txBody>
                    <a:bodyPr/>
                    <a:lstStyle/>
                    <a:p>
                      <a:endParaRPr 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endParaRPr lang="en-US"/>
                    </a:p>
                  </a:txBody>
                  <a:tcPr/>
                </a:tc>
                <a:extLst>
                  <a:ext uri="{0D108BD9-81ED-4DB2-BD59-A6C34878D82A}">
                    <a16:rowId xmlns:a16="http://schemas.microsoft.com/office/drawing/2014/main" xmlns="" val="2001305437"/>
                  </a:ext>
                </a:extLst>
              </a:tr>
              <a:tr h="364931">
                <a:tc rowSpan="5">
                  <a:txBody>
                    <a:bodyPr/>
                    <a:lstStyle/>
                    <a:p>
                      <a:pPr marL="0" marR="0" algn="l">
                        <a:lnSpc>
                          <a:spcPct val="107000"/>
                        </a:lnSpc>
                        <a:spcBef>
                          <a:spcPts val="0"/>
                        </a:spcBef>
                        <a:spcAft>
                          <a:spcPts val="0"/>
                        </a:spcAft>
                      </a:pPr>
                      <a:r>
                        <a:rPr lang="lt-LT" sz="1600" dirty="0">
                          <a:effectLst/>
                          <a:latin typeface="Arial" panose="020B0604020202020204" pitchFamily="34" charset="0"/>
                          <a:cs typeface="Arial" panose="020B0604020202020204" pitchFamily="34" charset="0"/>
                        </a:rPr>
                        <a:t>261.1</a:t>
                      </a:r>
                      <a:endParaRPr lang="en-US"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5">
                  <a:txBody>
                    <a:bodyPr/>
                    <a:lstStyle/>
                    <a:p>
                      <a:pPr marL="0" marR="0" algn="l">
                        <a:lnSpc>
                          <a:spcPct val="107000"/>
                        </a:lnSpc>
                        <a:spcBef>
                          <a:spcPts val="0"/>
                        </a:spcBef>
                        <a:spcAft>
                          <a:spcPts val="0"/>
                        </a:spcAft>
                      </a:pPr>
                      <a:r>
                        <a:rPr lang="lt-LT" sz="1600" dirty="0">
                          <a:effectLst/>
                          <a:latin typeface="Arial" panose="020B0604020202020204" pitchFamily="34" charset="0"/>
                          <a:cs typeface="Arial" panose="020B0604020202020204" pitchFamily="34" charset="0"/>
                        </a:rPr>
                        <a:t>Atliekų susidarymo vietoje sutvarkytų biologinių atliekų ir rūšiuojamuoju būdu surinktų komunalinių atliekų kiekis turi sudaryti ne mažiau kaip:</a:t>
                      </a:r>
                      <a:endParaRPr lang="en-US"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l">
                        <a:lnSpc>
                          <a:spcPct val="107000"/>
                        </a:lnSpc>
                        <a:spcBef>
                          <a:spcPts val="0"/>
                        </a:spcBef>
                        <a:spcAft>
                          <a:spcPts val="0"/>
                        </a:spcAft>
                      </a:pPr>
                      <a:r>
                        <a:rPr lang="lt-LT" sz="1600" dirty="0">
                          <a:effectLst/>
                          <a:latin typeface="Arial" panose="020B0604020202020204" pitchFamily="34" charset="0"/>
                          <a:cs typeface="Arial" panose="020B0604020202020204" pitchFamily="34" charset="0"/>
                        </a:rPr>
                        <a:t>≥ 60 %</a:t>
                      </a:r>
                      <a:endParaRPr lang="en-US"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l">
                        <a:lnSpc>
                          <a:spcPct val="107000"/>
                        </a:lnSpc>
                        <a:spcBef>
                          <a:spcPts val="0"/>
                        </a:spcBef>
                        <a:spcAft>
                          <a:spcPts val="0"/>
                        </a:spcAft>
                      </a:pPr>
                      <a:r>
                        <a:rPr lang="lt-LT" sz="1600">
                          <a:effectLst/>
                          <a:latin typeface="Arial" panose="020B0604020202020204" pitchFamily="34" charset="0"/>
                          <a:cs typeface="Arial" panose="020B0604020202020204" pitchFamily="34" charset="0"/>
                        </a:rPr>
                        <a:t>2023 m.</a:t>
                      </a:r>
                      <a:endParaRPr lang="en-US"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5">
                  <a:txBody>
                    <a:bodyPr/>
                    <a:lstStyle/>
                    <a:p>
                      <a:pPr marL="0" marR="0" algn="l">
                        <a:lnSpc>
                          <a:spcPct val="107000"/>
                        </a:lnSpc>
                        <a:spcBef>
                          <a:spcPts val="0"/>
                        </a:spcBef>
                        <a:spcAft>
                          <a:spcPts val="0"/>
                        </a:spcAft>
                      </a:pPr>
                      <a:r>
                        <a:rPr lang="lt-LT" sz="1600" dirty="0">
                          <a:effectLst/>
                          <a:latin typeface="Arial" panose="020B0604020202020204" pitchFamily="34" charset="0"/>
                          <a:cs typeface="Arial" panose="020B0604020202020204" pitchFamily="34" charset="0"/>
                        </a:rPr>
                        <a:t>Įgyvendina savivaldybės / RATC</a:t>
                      </a:r>
                      <a:endParaRPr lang="en-US"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3251500943"/>
                  </a:ext>
                </a:extLst>
              </a:tr>
              <a:tr h="338157">
                <a:tc vMerge="1">
                  <a:txBody>
                    <a:bodyPr/>
                    <a:lstStyle/>
                    <a:p>
                      <a:endParaRPr lang="en-US"/>
                    </a:p>
                  </a:txBody>
                  <a:tcPr/>
                </a:tc>
                <a:tc vMerge="1">
                  <a:txBody>
                    <a:bodyPr/>
                    <a:lstStyle/>
                    <a:p>
                      <a:endParaRPr lang="en-US"/>
                    </a:p>
                  </a:txBody>
                  <a:tcPr/>
                </a:tc>
                <a:tc>
                  <a:txBody>
                    <a:bodyPr/>
                    <a:lstStyle/>
                    <a:p>
                      <a:pPr marL="0" marR="0" algn="l">
                        <a:lnSpc>
                          <a:spcPct val="107000"/>
                        </a:lnSpc>
                        <a:spcBef>
                          <a:spcPts val="0"/>
                        </a:spcBef>
                        <a:spcAft>
                          <a:spcPts val="0"/>
                        </a:spcAft>
                      </a:pPr>
                      <a:r>
                        <a:rPr lang="lt-LT" sz="1600" dirty="0">
                          <a:effectLst/>
                          <a:latin typeface="Arial" panose="020B0604020202020204" pitchFamily="34" charset="0"/>
                          <a:cs typeface="Arial" panose="020B0604020202020204" pitchFamily="34" charset="0"/>
                        </a:rPr>
                        <a:t>≥ 65 %</a:t>
                      </a:r>
                      <a:endParaRPr lang="en-US"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l">
                        <a:lnSpc>
                          <a:spcPct val="107000"/>
                        </a:lnSpc>
                        <a:spcBef>
                          <a:spcPts val="0"/>
                        </a:spcBef>
                        <a:spcAft>
                          <a:spcPts val="0"/>
                        </a:spcAft>
                      </a:pPr>
                      <a:r>
                        <a:rPr lang="lt-LT" sz="1600" dirty="0">
                          <a:effectLst/>
                          <a:latin typeface="Arial" panose="020B0604020202020204" pitchFamily="34" charset="0"/>
                          <a:cs typeface="Arial" panose="020B0604020202020204" pitchFamily="34" charset="0"/>
                        </a:rPr>
                        <a:t>2024 m.</a:t>
                      </a:r>
                      <a:endParaRPr lang="en-US"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extLst>
                  <a:ext uri="{0D108BD9-81ED-4DB2-BD59-A6C34878D82A}">
                    <a16:rowId xmlns:a16="http://schemas.microsoft.com/office/drawing/2014/main" xmlns="" val="219689804"/>
                  </a:ext>
                </a:extLst>
              </a:tr>
              <a:tr h="347081">
                <a:tc vMerge="1">
                  <a:txBody>
                    <a:bodyPr/>
                    <a:lstStyle/>
                    <a:p>
                      <a:endParaRPr lang="en-US"/>
                    </a:p>
                  </a:txBody>
                  <a:tcPr/>
                </a:tc>
                <a:tc vMerge="1">
                  <a:txBody>
                    <a:bodyPr/>
                    <a:lstStyle/>
                    <a:p>
                      <a:endParaRPr lang="en-US"/>
                    </a:p>
                  </a:txBody>
                  <a:tcPr/>
                </a:tc>
                <a:tc>
                  <a:txBody>
                    <a:bodyPr/>
                    <a:lstStyle/>
                    <a:p>
                      <a:pPr marL="0" marR="0" algn="l">
                        <a:lnSpc>
                          <a:spcPct val="107000"/>
                        </a:lnSpc>
                        <a:spcBef>
                          <a:spcPts val="0"/>
                        </a:spcBef>
                        <a:spcAft>
                          <a:spcPts val="0"/>
                        </a:spcAft>
                      </a:pPr>
                      <a:r>
                        <a:rPr lang="lt-LT" sz="1600" dirty="0">
                          <a:effectLst/>
                          <a:latin typeface="Arial" panose="020B0604020202020204" pitchFamily="34" charset="0"/>
                          <a:cs typeface="Arial" panose="020B0604020202020204" pitchFamily="34" charset="0"/>
                        </a:rPr>
                        <a:t>≥ 70 %</a:t>
                      </a:r>
                      <a:endParaRPr lang="en-US"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l">
                        <a:lnSpc>
                          <a:spcPct val="107000"/>
                        </a:lnSpc>
                        <a:spcBef>
                          <a:spcPts val="0"/>
                        </a:spcBef>
                        <a:spcAft>
                          <a:spcPts val="0"/>
                        </a:spcAft>
                      </a:pPr>
                      <a:r>
                        <a:rPr lang="lt-LT" sz="1600" dirty="0">
                          <a:effectLst/>
                          <a:latin typeface="Arial" panose="020B0604020202020204" pitchFamily="34" charset="0"/>
                          <a:cs typeface="Arial" panose="020B0604020202020204" pitchFamily="34" charset="0"/>
                        </a:rPr>
                        <a:t>2025 m.</a:t>
                      </a:r>
                      <a:endParaRPr lang="en-US"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extLst>
                  <a:ext uri="{0D108BD9-81ED-4DB2-BD59-A6C34878D82A}">
                    <a16:rowId xmlns:a16="http://schemas.microsoft.com/office/drawing/2014/main" xmlns="" val="3133326456"/>
                  </a:ext>
                </a:extLst>
              </a:tr>
              <a:tr h="356006">
                <a:tc vMerge="1">
                  <a:txBody>
                    <a:bodyPr/>
                    <a:lstStyle/>
                    <a:p>
                      <a:endParaRPr lang="en-US"/>
                    </a:p>
                  </a:txBody>
                  <a:tcPr/>
                </a:tc>
                <a:tc vMerge="1">
                  <a:txBody>
                    <a:bodyPr/>
                    <a:lstStyle/>
                    <a:p>
                      <a:endParaRPr lang="en-US"/>
                    </a:p>
                  </a:txBody>
                  <a:tcPr/>
                </a:tc>
                <a:tc>
                  <a:txBody>
                    <a:bodyPr/>
                    <a:lstStyle/>
                    <a:p>
                      <a:pPr marL="0" marR="0" algn="l">
                        <a:lnSpc>
                          <a:spcPct val="107000"/>
                        </a:lnSpc>
                        <a:spcBef>
                          <a:spcPts val="0"/>
                        </a:spcBef>
                        <a:spcAft>
                          <a:spcPts val="0"/>
                        </a:spcAft>
                      </a:pPr>
                      <a:r>
                        <a:rPr lang="lt-LT" sz="1600" dirty="0">
                          <a:effectLst/>
                          <a:latin typeface="Arial" panose="020B0604020202020204" pitchFamily="34" charset="0"/>
                          <a:cs typeface="Arial" panose="020B0604020202020204" pitchFamily="34" charset="0"/>
                        </a:rPr>
                        <a:t>≥ 75 %</a:t>
                      </a:r>
                      <a:endParaRPr lang="en-US"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l">
                        <a:lnSpc>
                          <a:spcPct val="107000"/>
                        </a:lnSpc>
                        <a:spcBef>
                          <a:spcPts val="0"/>
                        </a:spcBef>
                        <a:spcAft>
                          <a:spcPts val="0"/>
                        </a:spcAft>
                      </a:pPr>
                      <a:r>
                        <a:rPr lang="lt-LT" sz="1600" dirty="0">
                          <a:effectLst/>
                          <a:latin typeface="Arial" panose="020B0604020202020204" pitchFamily="34" charset="0"/>
                          <a:cs typeface="Arial" panose="020B0604020202020204" pitchFamily="34" charset="0"/>
                        </a:rPr>
                        <a:t>2026 m.</a:t>
                      </a:r>
                      <a:endParaRPr lang="en-US"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extLst>
                  <a:ext uri="{0D108BD9-81ED-4DB2-BD59-A6C34878D82A}">
                    <a16:rowId xmlns:a16="http://schemas.microsoft.com/office/drawing/2014/main" xmlns="" val="426022461"/>
                  </a:ext>
                </a:extLst>
              </a:tr>
              <a:tr h="347081">
                <a:tc vMerge="1">
                  <a:txBody>
                    <a:bodyPr/>
                    <a:lstStyle/>
                    <a:p>
                      <a:endParaRPr lang="en-US"/>
                    </a:p>
                  </a:txBody>
                  <a:tcPr/>
                </a:tc>
                <a:tc vMerge="1">
                  <a:txBody>
                    <a:bodyPr/>
                    <a:lstStyle/>
                    <a:p>
                      <a:endParaRPr lang="en-US"/>
                    </a:p>
                  </a:txBody>
                  <a:tcPr/>
                </a:tc>
                <a:tc>
                  <a:txBody>
                    <a:bodyPr/>
                    <a:lstStyle/>
                    <a:p>
                      <a:pPr marL="0" marR="0" algn="l">
                        <a:lnSpc>
                          <a:spcPct val="107000"/>
                        </a:lnSpc>
                        <a:spcBef>
                          <a:spcPts val="0"/>
                        </a:spcBef>
                        <a:spcAft>
                          <a:spcPts val="0"/>
                        </a:spcAft>
                      </a:pPr>
                      <a:r>
                        <a:rPr lang="lt-LT" sz="1600" dirty="0">
                          <a:solidFill>
                            <a:srgbClr val="FF0000"/>
                          </a:solidFill>
                          <a:effectLst/>
                          <a:latin typeface="Arial" panose="020B0604020202020204" pitchFamily="34" charset="0"/>
                          <a:cs typeface="Arial" panose="020B0604020202020204" pitchFamily="34" charset="0"/>
                        </a:rPr>
                        <a:t>≥ 80 %</a:t>
                      </a:r>
                      <a:endParaRPr lang="en-US" sz="1600"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l">
                        <a:lnSpc>
                          <a:spcPct val="107000"/>
                        </a:lnSpc>
                        <a:spcBef>
                          <a:spcPts val="0"/>
                        </a:spcBef>
                        <a:spcAft>
                          <a:spcPts val="0"/>
                        </a:spcAft>
                      </a:pPr>
                      <a:r>
                        <a:rPr lang="lt-LT" sz="1600" dirty="0">
                          <a:solidFill>
                            <a:srgbClr val="FF0000"/>
                          </a:solidFill>
                          <a:effectLst/>
                          <a:latin typeface="Arial" panose="020B0604020202020204" pitchFamily="34" charset="0"/>
                          <a:cs typeface="Arial" panose="020B0604020202020204" pitchFamily="34" charset="0"/>
                        </a:rPr>
                        <a:t>2027 m.</a:t>
                      </a:r>
                      <a:endParaRPr lang="en-US" sz="1600"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extLst>
                  <a:ext uri="{0D108BD9-81ED-4DB2-BD59-A6C34878D82A}">
                    <a16:rowId xmlns:a16="http://schemas.microsoft.com/office/drawing/2014/main" xmlns="" val="1041140527"/>
                  </a:ext>
                </a:extLst>
              </a:tr>
            </a:tbl>
          </a:graphicData>
        </a:graphic>
      </p:graphicFrame>
      <p:sp>
        <p:nvSpPr>
          <p:cNvPr id="7" name="TextBox 4">
            <a:extLst>
              <a:ext uri="{FF2B5EF4-FFF2-40B4-BE49-F238E27FC236}">
                <a16:creationId xmlns:a16="http://schemas.microsoft.com/office/drawing/2014/main" xmlns="" id="{2E9694F2-2236-5C0C-26D2-88B49AFE0A08}"/>
              </a:ext>
            </a:extLst>
          </p:cNvPr>
          <p:cNvSpPr txBox="1"/>
          <p:nvPr/>
        </p:nvSpPr>
        <p:spPr>
          <a:xfrm>
            <a:off x="1028700" y="3171366"/>
            <a:ext cx="16230600" cy="336439"/>
          </a:xfrm>
          <a:prstGeom prst="rect">
            <a:avLst/>
          </a:prstGeom>
        </p:spPr>
        <p:txBody>
          <a:bodyPr lIns="0" tIns="0" rIns="0" bIns="0" rtlCol="0" anchor="t">
            <a:spAutoFit/>
          </a:bodyPr>
          <a:lstStyle/>
          <a:p>
            <a:pPr algn="just">
              <a:lnSpc>
                <a:spcPts val="2760"/>
              </a:lnSpc>
            </a:pPr>
            <a:r>
              <a:rPr lang="lt-LT" sz="2300" b="1" dirty="0">
                <a:solidFill>
                  <a:srgbClr val="000000"/>
                </a:solidFill>
                <a:latin typeface="Arial Bold"/>
                <a:ea typeface="Arial Bold"/>
                <a:cs typeface="Arial Bold"/>
                <a:sym typeface="Arial Bold"/>
              </a:rPr>
              <a:t>Projektu siekiama prisidėti prie VAPTP iškeltų visų pagrindinių uždavinių įgyvendinimu.  </a:t>
            </a:r>
            <a:endParaRPr lang="en-US" sz="2300" b="1" dirty="0">
              <a:solidFill>
                <a:srgbClr val="000000"/>
              </a:solidFill>
              <a:latin typeface="Arial Bold"/>
              <a:ea typeface="Arial Bold"/>
              <a:cs typeface="Arial Bold"/>
              <a:sym typeface="Arial Bold"/>
            </a:endParaRPr>
          </a:p>
        </p:txBody>
      </p:sp>
    </p:spTree>
    <p:extLst>
      <p:ext uri="{BB962C8B-B14F-4D97-AF65-F5344CB8AC3E}">
        <p14:creationId xmlns:p14="http://schemas.microsoft.com/office/powerpoint/2010/main" val="39209152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p:cNvSpPr txBox="1"/>
          <p:nvPr/>
        </p:nvSpPr>
        <p:spPr>
          <a:xfrm>
            <a:off x="1028700" y="787643"/>
            <a:ext cx="11991463" cy="1562100"/>
          </a:xfrm>
          <a:prstGeom prst="rect">
            <a:avLst/>
          </a:prstGeom>
        </p:spPr>
        <p:txBody>
          <a:bodyPr lIns="0" tIns="0" rIns="0" bIns="0" rtlCol="0" anchor="t">
            <a:spAutoFit/>
          </a:bodyPr>
          <a:lstStyle/>
          <a:p>
            <a:pPr marL="0" lvl="0" indent="0" algn="l">
              <a:lnSpc>
                <a:spcPts val="3906"/>
              </a:lnSpc>
              <a:spcBef>
                <a:spcPct val="0"/>
              </a:spcBef>
            </a:pPr>
            <a:r>
              <a:rPr lang="en-US" sz="3255" b="1" u="none">
                <a:solidFill>
                  <a:srgbClr val="000000"/>
                </a:solidFill>
                <a:latin typeface="Arial Bold"/>
                <a:ea typeface="Arial Bold"/>
                <a:cs typeface="Arial Bold"/>
                <a:sym typeface="Arial Bold"/>
              </a:rPr>
              <a:t>INVESTICIJŲ PROJEKTAS</a:t>
            </a:r>
          </a:p>
          <a:p>
            <a:pPr marL="0" lvl="0" indent="0" algn="l">
              <a:lnSpc>
                <a:spcPts val="3906"/>
              </a:lnSpc>
              <a:spcBef>
                <a:spcPct val="0"/>
              </a:spcBef>
            </a:pPr>
            <a:r>
              <a:rPr lang="en-US" sz="3255" b="1" u="none">
                <a:solidFill>
                  <a:srgbClr val="E6C30A"/>
                </a:solidFill>
                <a:latin typeface="Arial Bold"/>
                <a:ea typeface="Arial Bold"/>
                <a:cs typeface="Arial Bold"/>
                <a:sym typeface="Arial Bold"/>
              </a:rPr>
              <a:t> „PAPILDOMŲ MAISTO-VIRTUVĖS ATLIEKŲ APDOROJIMO PAJĖGUMŲ SUKŪRIMAS ŠIAULIŲ REGIONE“</a:t>
            </a:r>
          </a:p>
        </p:txBody>
      </p:sp>
      <p:sp>
        <p:nvSpPr>
          <p:cNvPr id="5" name="AutoShape 5"/>
          <p:cNvSpPr/>
          <p:nvPr/>
        </p:nvSpPr>
        <p:spPr>
          <a:xfrm>
            <a:off x="-358119" y="2682982"/>
            <a:ext cx="12067670" cy="0"/>
          </a:xfrm>
          <a:prstGeom prst="line">
            <a:avLst/>
          </a:prstGeom>
          <a:ln w="95250" cap="flat">
            <a:solidFill>
              <a:srgbClr val="000000"/>
            </a:solidFill>
            <a:prstDash val="solid"/>
            <a:headEnd type="none" w="sm" len="sm"/>
            <a:tailEnd type="none" w="sm" len="sm"/>
          </a:ln>
        </p:spPr>
        <p:txBody>
          <a:bodyPr/>
          <a:lstStyle/>
          <a:p>
            <a:endParaRPr lang="lt-LT"/>
          </a:p>
        </p:txBody>
      </p:sp>
      <p:sp>
        <p:nvSpPr>
          <p:cNvPr id="7" name="TextBox 4">
            <a:extLst>
              <a:ext uri="{FF2B5EF4-FFF2-40B4-BE49-F238E27FC236}">
                <a16:creationId xmlns:a16="http://schemas.microsoft.com/office/drawing/2014/main" xmlns="" id="{2E9694F2-2236-5C0C-26D2-88B49AFE0A08}"/>
              </a:ext>
            </a:extLst>
          </p:cNvPr>
          <p:cNvSpPr txBox="1"/>
          <p:nvPr/>
        </p:nvSpPr>
        <p:spPr>
          <a:xfrm>
            <a:off x="1028700" y="3171366"/>
            <a:ext cx="16230600" cy="3516797"/>
          </a:xfrm>
          <a:prstGeom prst="rect">
            <a:avLst/>
          </a:prstGeom>
        </p:spPr>
        <p:txBody>
          <a:bodyPr lIns="0" tIns="0" rIns="0" bIns="0" rtlCol="0" anchor="t">
            <a:spAutoFit/>
          </a:bodyPr>
          <a:lstStyle/>
          <a:p>
            <a:pPr algn="just">
              <a:lnSpc>
                <a:spcPts val="2760"/>
              </a:lnSpc>
            </a:pPr>
            <a:r>
              <a:rPr lang="lt-LT" sz="2300" b="1" dirty="0">
                <a:solidFill>
                  <a:srgbClr val="000000"/>
                </a:solidFill>
                <a:latin typeface="Arial" panose="020B0604020202020204" pitchFamily="34" charset="0"/>
                <a:ea typeface="Arial Bold"/>
                <a:cs typeface="Arial" panose="020B0604020202020204" pitchFamily="34" charset="0"/>
                <a:sym typeface="Arial Bold"/>
              </a:rPr>
              <a:t>Esama situacija (problematika):</a:t>
            </a:r>
          </a:p>
          <a:p>
            <a:pPr algn="just">
              <a:lnSpc>
                <a:spcPts val="2760"/>
              </a:lnSpc>
            </a:pPr>
            <a:endParaRPr lang="lt-LT" sz="2300" b="1" dirty="0">
              <a:solidFill>
                <a:srgbClr val="000000"/>
              </a:solidFill>
              <a:latin typeface="Arial" panose="020B0604020202020204" pitchFamily="34" charset="0"/>
              <a:ea typeface="Arial Bold"/>
              <a:cs typeface="Arial" panose="020B0604020202020204" pitchFamily="34" charset="0"/>
              <a:sym typeface="Arial Bold"/>
            </a:endParaRPr>
          </a:p>
          <a:p>
            <a:pPr marL="285750" indent="-285750" algn="just">
              <a:lnSpc>
                <a:spcPts val="2760"/>
              </a:lnSpc>
              <a:spcBef>
                <a:spcPts val="600"/>
              </a:spcBef>
              <a:buFont typeface="Arial" panose="020B0604020202020204" pitchFamily="34" charset="0"/>
              <a:buChar char="•"/>
            </a:pPr>
            <a:r>
              <a:rPr lang="lt-LT" sz="2300" dirty="0">
                <a:effectLst/>
                <a:latin typeface="Arial" panose="020B0604020202020204" pitchFamily="34" charset="0"/>
                <a:ea typeface="Calibri" panose="020F0502020204030204" pitchFamily="34" charset="0"/>
                <a:cs typeface="Arial" panose="020B0604020202020204" pitchFamily="34" charset="0"/>
              </a:rPr>
              <a:t>2023 m. pirminio rūšiavimo būdu surinkta 48 proc. visų KA, t. y. 32 proc. mažiau nei siekiama 2027 m.</a:t>
            </a:r>
            <a:endParaRPr lang="lt-LT" sz="2300" b="1" dirty="0">
              <a:solidFill>
                <a:srgbClr val="000000"/>
              </a:solidFill>
              <a:effectLst/>
              <a:latin typeface="Arial" panose="020B0604020202020204" pitchFamily="34" charset="0"/>
              <a:ea typeface="Calibri" panose="020F0502020204030204" pitchFamily="34" charset="0"/>
              <a:cs typeface="Arial" panose="020B0604020202020204" pitchFamily="34" charset="0"/>
              <a:sym typeface="Arial Bold"/>
            </a:endParaRPr>
          </a:p>
          <a:p>
            <a:pPr marL="285750" indent="-285750" algn="just">
              <a:lnSpc>
                <a:spcPts val="2760"/>
              </a:lnSpc>
              <a:spcBef>
                <a:spcPts val="600"/>
              </a:spcBef>
              <a:buFont typeface="Arial" panose="020B0604020202020204" pitchFamily="34" charset="0"/>
              <a:buChar char="•"/>
            </a:pPr>
            <a:r>
              <a:rPr lang="lt-LT" sz="2300" dirty="0">
                <a:effectLst/>
                <a:latin typeface="Arial" panose="020B0604020202020204" pitchFamily="34" charset="0"/>
                <a:ea typeface="Calibri" panose="020F0502020204030204" pitchFamily="34" charset="0"/>
                <a:cs typeface="Arial" panose="020B0604020202020204" pitchFamily="34" charset="0"/>
              </a:rPr>
              <a:t>Mažiausiai pirminio rūšiavimo būdu regione surinkta maisto-virtuvės (0 proc.) atliekų;</a:t>
            </a:r>
          </a:p>
          <a:p>
            <a:pPr marL="285750" indent="-285750" algn="just">
              <a:lnSpc>
                <a:spcPts val="2760"/>
              </a:lnSpc>
              <a:spcBef>
                <a:spcPts val="600"/>
              </a:spcBef>
              <a:buFont typeface="Arial" panose="020B0604020202020204" pitchFamily="34" charset="0"/>
              <a:buChar char="•"/>
            </a:pPr>
            <a:r>
              <a:rPr lang="lt-LT" sz="2300" dirty="0">
                <a:effectLst/>
                <a:latin typeface="Arial" panose="020B0604020202020204" pitchFamily="34" charset="0"/>
                <a:ea typeface="Calibri" panose="020F0502020204030204" pitchFamily="34" charset="0"/>
                <a:cs typeface="Arial" panose="020B0604020202020204" pitchFamily="34" charset="0"/>
              </a:rPr>
              <a:t>Maisto virtuvės atliekos 2023 m. sudarė beveik ketvirtį (24,5 proc.) visų MKA, t. y. pagal kiekį buvo didžiausia atliekų frakcija patenkanti į MKA;</a:t>
            </a:r>
          </a:p>
          <a:p>
            <a:pPr marL="285750" indent="-285750" algn="just">
              <a:lnSpc>
                <a:spcPts val="2760"/>
              </a:lnSpc>
              <a:spcBef>
                <a:spcPts val="600"/>
              </a:spcBef>
              <a:buFont typeface="Arial" panose="020B0604020202020204" pitchFamily="34" charset="0"/>
              <a:buChar char="•"/>
            </a:pPr>
            <a:r>
              <a:rPr lang="lt-LT" sz="2300" dirty="0">
                <a:effectLst/>
                <a:latin typeface="Arial" panose="020B0604020202020204" pitchFamily="34" charset="0"/>
                <a:ea typeface="Calibri" panose="020F0502020204030204" pitchFamily="34" charset="0"/>
                <a:cs typeface="Arial" panose="020B0604020202020204" pitchFamily="34" charset="0"/>
              </a:rPr>
              <a:t>Esama MVA tvarkymo sistema neužtikrina VAPTP nustatytų uždavinių įgyvendinimo. Šiaulių regione sukurti per maži MVA atliekų surinkimo ir apdorojimo pajėgumai, t. y. sukurti pajėgumai leidžia apdoroti tik ~32 proc. visų susidarančių MVA.</a:t>
            </a:r>
          </a:p>
          <a:p>
            <a:pPr marL="285750" indent="-285750" algn="just">
              <a:lnSpc>
                <a:spcPts val="2760"/>
              </a:lnSpc>
              <a:buFont typeface="Arial" panose="020B0604020202020204" pitchFamily="34" charset="0"/>
              <a:buChar char="•"/>
            </a:pPr>
            <a:endParaRPr lang="en-US" sz="2300" b="1" dirty="0">
              <a:solidFill>
                <a:srgbClr val="000000"/>
              </a:solidFill>
              <a:latin typeface="Arial" panose="020B0604020202020204" pitchFamily="34" charset="0"/>
              <a:ea typeface="Arial Bold"/>
              <a:cs typeface="Arial" panose="020B0604020202020204" pitchFamily="34" charset="0"/>
              <a:sym typeface="Arial Bold"/>
            </a:endParaRPr>
          </a:p>
        </p:txBody>
      </p:sp>
      <p:grpSp>
        <p:nvGrpSpPr>
          <p:cNvPr id="2" name="Group 3">
            <a:extLst>
              <a:ext uri="{FF2B5EF4-FFF2-40B4-BE49-F238E27FC236}">
                <a16:creationId xmlns:a16="http://schemas.microsoft.com/office/drawing/2014/main" xmlns="" id="{A251171D-78BE-8EBB-E23B-DDD8A3E34B06}"/>
              </a:ext>
            </a:extLst>
          </p:cNvPr>
          <p:cNvGrpSpPr/>
          <p:nvPr/>
        </p:nvGrpSpPr>
        <p:grpSpPr>
          <a:xfrm>
            <a:off x="0" y="9110663"/>
            <a:ext cx="18288000" cy="2352675"/>
            <a:chOff x="0" y="0"/>
            <a:chExt cx="6318121" cy="812800"/>
          </a:xfrm>
        </p:grpSpPr>
        <p:sp>
          <p:nvSpPr>
            <p:cNvPr id="4" name="Freeform 4">
              <a:extLst>
                <a:ext uri="{FF2B5EF4-FFF2-40B4-BE49-F238E27FC236}">
                  <a16:creationId xmlns:a16="http://schemas.microsoft.com/office/drawing/2014/main" xmlns="" id="{B13E7B5A-DFB0-A3E0-C891-934623A2378D}"/>
                </a:ext>
              </a:extLst>
            </p:cNvPr>
            <p:cNvSpPr/>
            <p:nvPr/>
          </p:nvSpPr>
          <p:spPr>
            <a:xfrm>
              <a:off x="0" y="0"/>
              <a:ext cx="6318121" cy="812800"/>
            </a:xfrm>
            <a:custGeom>
              <a:avLst/>
              <a:gdLst/>
              <a:ahLst/>
              <a:cxnLst/>
              <a:rect l="l" t="t" r="r" b="b"/>
              <a:pathLst>
                <a:path w="6318121" h="812800">
                  <a:moveTo>
                    <a:pt x="0" y="0"/>
                  </a:moveTo>
                  <a:lnTo>
                    <a:pt x="6318121" y="0"/>
                  </a:lnTo>
                  <a:lnTo>
                    <a:pt x="6318121" y="812800"/>
                  </a:lnTo>
                  <a:lnTo>
                    <a:pt x="0" y="812800"/>
                  </a:lnTo>
                  <a:close/>
                </a:path>
              </a:pathLst>
            </a:custGeom>
            <a:blipFill>
              <a:blip r:embed="rId2"/>
              <a:stretch>
                <a:fillRect t="-209433" b="-209433"/>
              </a:stretch>
            </a:blipFill>
          </p:spPr>
          <p:txBody>
            <a:bodyPr/>
            <a:lstStyle/>
            <a:p>
              <a:endParaRPr lang="lt-LT"/>
            </a:p>
          </p:txBody>
        </p:sp>
      </p:grpSp>
    </p:spTree>
    <p:extLst>
      <p:ext uri="{BB962C8B-B14F-4D97-AF65-F5344CB8AC3E}">
        <p14:creationId xmlns:p14="http://schemas.microsoft.com/office/powerpoint/2010/main" val="8527040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1028700" y="3077210"/>
            <a:ext cx="16230600" cy="4037330"/>
          </a:xfrm>
          <a:prstGeom prst="rect">
            <a:avLst/>
          </a:prstGeom>
        </p:spPr>
        <p:txBody>
          <a:bodyPr lIns="0" tIns="0" rIns="0" bIns="0" rtlCol="0" anchor="t">
            <a:spAutoFit/>
          </a:bodyPr>
          <a:lstStyle/>
          <a:p>
            <a:pPr marL="0" lvl="0" indent="0" algn="just">
              <a:lnSpc>
                <a:spcPts val="3220"/>
              </a:lnSpc>
            </a:pPr>
            <a:r>
              <a:rPr lang="lt-LT" sz="2300" dirty="0">
                <a:solidFill>
                  <a:srgbClr val="000000"/>
                </a:solidFill>
                <a:latin typeface="Arial"/>
                <a:ea typeface="Arial"/>
                <a:cs typeface="Arial"/>
                <a:sym typeface="Arial"/>
              </a:rPr>
              <a:t>VšĮ Šiaulių regiono atliekų tvarkymo centras (toliau – ŠRATC), vykdydamas:</a:t>
            </a:r>
          </a:p>
          <a:p>
            <a:pPr marL="496571" lvl="1" indent="-248285" algn="just">
              <a:lnSpc>
                <a:spcPts val="3220"/>
              </a:lnSpc>
              <a:buAutoNum type="arabicPeriod"/>
            </a:pPr>
            <a:r>
              <a:rPr lang="lt-LT" sz="2300" dirty="0">
                <a:solidFill>
                  <a:srgbClr val="000000"/>
                </a:solidFill>
                <a:latin typeface="Arial"/>
                <a:ea typeface="Arial"/>
                <a:cs typeface="Arial"/>
                <a:sym typeface="Arial"/>
              </a:rPr>
              <a:t>Šiaulių regiono plėtros tarybos 2023 m. kovo 30 d. sprendimu Nr. ŠR/TS-15 patvirtintą Šiaulių regiono atliekų prevencijos ir tvarkymo 2021–2027 m. planą (4.2. uždavinys „Plėtoti Šiaulių regiono komunalinių atliekų tvarkymo infrastruktūrą“, 4.2.10 priemonė „Modernizuoti regioninius MBA įrenginius (modernizavimą vykdant etapais).“. II etapas;</a:t>
            </a:r>
          </a:p>
          <a:p>
            <a:pPr marL="496571" lvl="1" indent="-248285" algn="just">
              <a:lnSpc>
                <a:spcPts val="3220"/>
              </a:lnSpc>
              <a:buAutoNum type="arabicPeriod"/>
            </a:pPr>
            <a:r>
              <a:rPr lang="lt-LT" sz="2300" dirty="0">
                <a:solidFill>
                  <a:srgbClr val="000000"/>
                </a:solidFill>
                <a:latin typeface="Arial"/>
                <a:ea typeface="Arial"/>
                <a:cs typeface="Arial"/>
                <a:sym typeface="Arial"/>
              </a:rPr>
              <a:t>Šiaulių regiono savivaldybių tarybų patvirtintuose atliekų prevencijos ir tvarkymo 2021–2027 m. planuose keliamus tikslus dėl aplinkos apsaugos ir visuomenės sveikatos saugos reikalavimus atitinkančio komunalinių atliekų tvarkymo užtikrinimo;</a:t>
            </a:r>
          </a:p>
          <a:p>
            <a:pPr marL="496571" lvl="1" indent="-248285" algn="just">
              <a:lnSpc>
                <a:spcPts val="3220"/>
              </a:lnSpc>
              <a:buAutoNum type="arabicPeriod"/>
            </a:pPr>
            <a:r>
              <a:rPr lang="lt-LT" sz="2300" dirty="0">
                <a:solidFill>
                  <a:srgbClr val="000000"/>
                </a:solidFill>
                <a:latin typeface="Arial"/>
                <a:ea typeface="Arial"/>
                <a:cs typeface="Arial"/>
                <a:sym typeface="Arial"/>
              </a:rPr>
              <a:t>ŠRATC Strateginį veiklos planą 2023-2025 m., kuriame numatytos planuojamos investicijos į infrastruktūrą ir įrenginius (17 punktas);</a:t>
            </a:r>
          </a:p>
          <a:p>
            <a:pPr marL="0" lvl="0" indent="0" algn="just">
              <a:lnSpc>
                <a:spcPts val="3220"/>
              </a:lnSpc>
            </a:pPr>
            <a:r>
              <a:rPr lang="lt-LT" sz="2300" dirty="0">
                <a:solidFill>
                  <a:srgbClr val="000000"/>
                </a:solidFill>
                <a:latin typeface="Arial"/>
                <a:ea typeface="Arial"/>
                <a:cs typeface="Arial"/>
                <a:sym typeface="Arial"/>
              </a:rPr>
              <a:t>numato įgyvendinti priemonę „Modernizuoti regioninius MBA įrenginius </a:t>
            </a:r>
            <a:r>
              <a:rPr lang="lt-LT" sz="2300" dirty="0" err="1">
                <a:solidFill>
                  <a:srgbClr val="000000"/>
                </a:solidFill>
                <a:latin typeface="Arial"/>
                <a:ea typeface="Arial"/>
                <a:cs typeface="Arial"/>
                <a:sym typeface="Arial"/>
              </a:rPr>
              <a:t>Jurgeliškių</a:t>
            </a:r>
            <a:r>
              <a:rPr lang="lt-LT" sz="2300" dirty="0">
                <a:solidFill>
                  <a:srgbClr val="000000"/>
                </a:solidFill>
                <a:latin typeface="Arial"/>
                <a:ea typeface="Arial"/>
                <a:cs typeface="Arial"/>
                <a:sym typeface="Arial"/>
              </a:rPr>
              <a:t> k. 9, Šiaulių r., II etapas – žaliųjų atliekų, taip pat maisto bei virtuvės atliekų surinktų su žaliosiomis atliekomis perdirbimo į kompostą cecho įrengimas“ (1 prioritetas).</a:t>
            </a:r>
          </a:p>
        </p:txBody>
      </p:sp>
      <p:sp>
        <p:nvSpPr>
          <p:cNvPr id="3" name="TextBox 3"/>
          <p:cNvSpPr txBox="1"/>
          <p:nvPr/>
        </p:nvSpPr>
        <p:spPr>
          <a:xfrm>
            <a:off x="1028700" y="787643"/>
            <a:ext cx="11991463" cy="1562100"/>
          </a:xfrm>
          <a:prstGeom prst="rect">
            <a:avLst/>
          </a:prstGeom>
        </p:spPr>
        <p:txBody>
          <a:bodyPr lIns="0" tIns="0" rIns="0" bIns="0" rtlCol="0" anchor="t">
            <a:spAutoFit/>
          </a:bodyPr>
          <a:lstStyle/>
          <a:p>
            <a:pPr marL="0" lvl="0" indent="0" algn="l">
              <a:lnSpc>
                <a:spcPts val="3906"/>
              </a:lnSpc>
              <a:spcBef>
                <a:spcPct val="0"/>
              </a:spcBef>
            </a:pPr>
            <a:r>
              <a:rPr lang="en-US" sz="3255" b="1" u="none">
                <a:solidFill>
                  <a:srgbClr val="000000"/>
                </a:solidFill>
                <a:latin typeface="Arial Bold"/>
                <a:ea typeface="Arial Bold"/>
                <a:cs typeface="Arial Bold"/>
                <a:sym typeface="Arial Bold"/>
              </a:rPr>
              <a:t>INVESTICIJŲ PROJEKTAS</a:t>
            </a:r>
          </a:p>
          <a:p>
            <a:pPr marL="0" lvl="0" indent="0" algn="l">
              <a:lnSpc>
                <a:spcPts val="3906"/>
              </a:lnSpc>
              <a:spcBef>
                <a:spcPct val="0"/>
              </a:spcBef>
            </a:pPr>
            <a:r>
              <a:rPr lang="en-US" sz="3255" b="1" u="none">
                <a:solidFill>
                  <a:srgbClr val="E6C30A"/>
                </a:solidFill>
                <a:latin typeface="Arial Bold"/>
                <a:ea typeface="Arial Bold"/>
                <a:cs typeface="Arial Bold"/>
                <a:sym typeface="Arial Bold"/>
              </a:rPr>
              <a:t> „PAPILDOMŲ MAISTO-VIRTUVĖS ATLIEKŲ APDOROJIMO PAJĖGUMŲ SUKŪRIMAS ŠIAULIŲ REGIONE“</a:t>
            </a:r>
          </a:p>
        </p:txBody>
      </p:sp>
      <p:sp>
        <p:nvSpPr>
          <p:cNvPr id="5" name="AutoShape 5"/>
          <p:cNvSpPr/>
          <p:nvPr/>
        </p:nvSpPr>
        <p:spPr>
          <a:xfrm>
            <a:off x="-358119" y="2682982"/>
            <a:ext cx="12067670" cy="0"/>
          </a:xfrm>
          <a:prstGeom prst="line">
            <a:avLst/>
          </a:prstGeom>
          <a:ln w="95250" cap="flat">
            <a:solidFill>
              <a:srgbClr val="000000"/>
            </a:solidFill>
            <a:prstDash val="solid"/>
            <a:headEnd type="none" w="sm" len="sm"/>
            <a:tailEnd type="none" w="sm" len="sm"/>
          </a:ln>
        </p:spPr>
        <p:txBody>
          <a:bodyPr/>
          <a:lstStyle/>
          <a:p>
            <a:endParaRPr lang="lt-LT"/>
          </a:p>
        </p:txBody>
      </p:sp>
      <p:grpSp>
        <p:nvGrpSpPr>
          <p:cNvPr id="4" name="Group 3">
            <a:extLst>
              <a:ext uri="{FF2B5EF4-FFF2-40B4-BE49-F238E27FC236}">
                <a16:creationId xmlns:a16="http://schemas.microsoft.com/office/drawing/2014/main" xmlns="" id="{C7628452-7AD2-0EB3-3AF1-20F3667BB6A7}"/>
              </a:ext>
            </a:extLst>
          </p:cNvPr>
          <p:cNvGrpSpPr/>
          <p:nvPr/>
        </p:nvGrpSpPr>
        <p:grpSpPr>
          <a:xfrm>
            <a:off x="0" y="9110663"/>
            <a:ext cx="18288000" cy="2352675"/>
            <a:chOff x="0" y="0"/>
            <a:chExt cx="6318121" cy="812800"/>
          </a:xfrm>
        </p:grpSpPr>
        <p:sp>
          <p:nvSpPr>
            <p:cNvPr id="6" name="Freeform 4">
              <a:extLst>
                <a:ext uri="{FF2B5EF4-FFF2-40B4-BE49-F238E27FC236}">
                  <a16:creationId xmlns:a16="http://schemas.microsoft.com/office/drawing/2014/main" xmlns="" id="{40FAEDAA-151F-F815-6003-7B63104DF3CD}"/>
                </a:ext>
              </a:extLst>
            </p:cNvPr>
            <p:cNvSpPr/>
            <p:nvPr/>
          </p:nvSpPr>
          <p:spPr>
            <a:xfrm>
              <a:off x="0" y="0"/>
              <a:ext cx="6318121" cy="812800"/>
            </a:xfrm>
            <a:custGeom>
              <a:avLst/>
              <a:gdLst/>
              <a:ahLst/>
              <a:cxnLst/>
              <a:rect l="l" t="t" r="r" b="b"/>
              <a:pathLst>
                <a:path w="6318121" h="812800">
                  <a:moveTo>
                    <a:pt x="0" y="0"/>
                  </a:moveTo>
                  <a:lnTo>
                    <a:pt x="6318121" y="0"/>
                  </a:lnTo>
                  <a:lnTo>
                    <a:pt x="6318121" y="812800"/>
                  </a:lnTo>
                  <a:lnTo>
                    <a:pt x="0" y="812800"/>
                  </a:lnTo>
                  <a:close/>
                </a:path>
              </a:pathLst>
            </a:custGeom>
            <a:blipFill>
              <a:blip r:embed="rId2"/>
              <a:stretch>
                <a:fillRect t="-209433" b="-209433"/>
              </a:stretch>
            </a:blipFill>
          </p:spPr>
          <p:txBody>
            <a:bodyPr/>
            <a:lstStyle/>
            <a:p>
              <a:endParaRPr lang="lt-LT"/>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358119" y="2682982"/>
            <a:ext cx="12067670" cy="0"/>
          </a:xfrm>
          <a:prstGeom prst="line">
            <a:avLst/>
          </a:prstGeom>
          <a:ln w="95250" cap="flat">
            <a:solidFill>
              <a:srgbClr val="000000"/>
            </a:solidFill>
            <a:prstDash val="solid"/>
            <a:headEnd type="none" w="sm" len="sm"/>
            <a:tailEnd type="none" w="sm" len="sm"/>
          </a:ln>
        </p:spPr>
        <p:txBody>
          <a:bodyPr/>
          <a:lstStyle/>
          <a:p>
            <a:endParaRPr lang="lt-LT"/>
          </a:p>
        </p:txBody>
      </p:sp>
      <p:grpSp>
        <p:nvGrpSpPr>
          <p:cNvPr id="3" name="Group 3"/>
          <p:cNvGrpSpPr/>
          <p:nvPr/>
        </p:nvGrpSpPr>
        <p:grpSpPr>
          <a:xfrm>
            <a:off x="0" y="9110663"/>
            <a:ext cx="18288000" cy="2352675"/>
            <a:chOff x="0" y="0"/>
            <a:chExt cx="6318121" cy="812800"/>
          </a:xfrm>
        </p:grpSpPr>
        <p:sp>
          <p:nvSpPr>
            <p:cNvPr id="4" name="Freeform 4"/>
            <p:cNvSpPr/>
            <p:nvPr/>
          </p:nvSpPr>
          <p:spPr>
            <a:xfrm>
              <a:off x="0" y="0"/>
              <a:ext cx="6318121" cy="812800"/>
            </a:xfrm>
            <a:custGeom>
              <a:avLst/>
              <a:gdLst/>
              <a:ahLst/>
              <a:cxnLst/>
              <a:rect l="l" t="t" r="r" b="b"/>
              <a:pathLst>
                <a:path w="6318121" h="812800">
                  <a:moveTo>
                    <a:pt x="0" y="0"/>
                  </a:moveTo>
                  <a:lnTo>
                    <a:pt x="6318121" y="0"/>
                  </a:lnTo>
                  <a:lnTo>
                    <a:pt x="6318121" y="812800"/>
                  </a:lnTo>
                  <a:lnTo>
                    <a:pt x="0" y="812800"/>
                  </a:lnTo>
                  <a:close/>
                </a:path>
              </a:pathLst>
            </a:custGeom>
            <a:blipFill>
              <a:blip r:embed="rId2"/>
              <a:stretch>
                <a:fillRect t="-209433" b="-209433"/>
              </a:stretch>
            </a:blipFill>
          </p:spPr>
          <p:txBody>
            <a:bodyPr/>
            <a:lstStyle/>
            <a:p>
              <a:endParaRPr lang="lt-LT"/>
            </a:p>
          </p:txBody>
        </p:sp>
      </p:grpSp>
      <p:sp>
        <p:nvSpPr>
          <p:cNvPr id="5" name="TextBox 5"/>
          <p:cNvSpPr txBox="1"/>
          <p:nvPr/>
        </p:nvSpPr>
        <p:spPr>
          <a:xfrm>
            <a:off x="1028700" y="3209925"/>
            <a:ext cx="16230600" cy="3819525"/>
          </a:xfrm>
          <a:prstGeom prst="rect">
            <a:avLst/>
          </a:prstGeom>
        </p:spPr>
        <p:txBody>
          <a:bodyPr lIns="0" tIns="0" rIns="0" bIns="0" rtlCol="0" anchor="t">
            <a:spAutoFit/>
          </a:bodyPr>
          <a:lstStyle/>
          <a:p>
            <a:pPr algn="just">
              <a:lnSpc>
                <a:spcPts val="2760"/>
              </a:lnSpc>
            </a:pPr>
            <a:r>
              <a:rPr lang="en-US" sz="2300" b="1" dirty="0" err="1">
                <a:solidFill>
                  <a:srgbClr val="000000"/>
                </a:solidFill>
                <a:latin typeface="Arial Bold"/>
                <a:ea typeface="Arial Bold"/>
                <a:cs typeface="Arial Bold"/>
                <a:sym typeface="Arial Bold"/>
              </a:rPr>
              <a:t>Projekto</a:t>
            </a:r>
            <a:r>
              <a:rPr lang="en-US" sz="2300" b="1" dirty="0">
                <a:solidFill>
                  <a:srgbClr val="000000"/>
                </a:solidFill>
                <a:latin typeface="Arial Bold"/>
                <a:ea typeface="Arial Bold"/>
                <a:cs typeface="Arial Bold"/>
                <a:sym typeface="Arial Bold"/>
              </a:rPr>
              <a:t> </a:t>
            </a:r>
            <a:r>
              <a:rPr lang="en-US" sz="2300" b="1" dirty="0" err="1">
                <a:solidFill>
                  <a:srgbClr val="000000"/>
                </a:solidFill>
                <a:latin typeface="Arial Bold"/>
                <a:ea typeface="Arial Bold"/>
                <a:cs typeface="Arial Bold"/>
                <a:sym typeface="Arial Bold"/>
              </a:rPr>
              <a:t>tikslas</a:t>
            </a:r>
            <a:r>
              <a:rPr lang="en-US" sz="2300" b="1" dirty="0">
                <a:solidFill>
                  <a:srgbClr val="000000"/>
                </a:solidFill>
                <a:latin typeface="Arial Bold"/>
                <a:ea typeface="Arial Bold"/>
                <a:cs typeface="Arial Bold"/>
                <a:sym typeface="Arial Bold"/>
              </a:rPr>
              <a:t> </a:t>
            </a:r>
            <a:r>
              <a:rPr lang="en-US" sz="2300" dirty="0">
                <a:solidFill>
                  <a:srgbClr val="000000"/>
                </a:solidFill>
                <a:latin typeface="Arial"/>
                <a:ea typeface="Arial"/>
                <a:cs typeface="Arial"/>
                <a:sym typeface="Arial"/>
              </a:rPr>
              <a:t>– </a:t>
            </a:r>
            <a:r>
              <a:rPr lang="en-US" sz="2300" dirty="0" err="1">
                <a:solidFill>
                  <a:srgbClr val="000000"/>
                </a:solidFill>
                <a:latin typeface="Arial"/>
                <a:ea typeface="Arial"/>
                <a:cs typeface="Arial"/>
                <a:sym typeface="Arial"/>
              </a:rPr>
              <a:t>tobulinti</a:t>
            </a:r>
            <a:r>
              <a:rPr lang="en-US" sz="2300" dirty="0">
                <a:solidFill>
                  <a:srgbClr val="000000"/>
                </a:solidFill>
                <a:latin typeface="Arial"/>
                <a:ea typeface="Arial"/>
                <a:cs typeface="Arial"/>
                <a:sym typeface="Arial"/>
              </a:rPr>
              <a:t> Šiaulių regiono </a:t>
            </a:r>
            <a:r>
              <a:rPr lang="en-US" sz="2300" dirty="0" err="1">
                <a:solidFill>
                  <a:srgbClr val="000000"/>
                </a:solidFill>
                <a:latin typeface="Arial"/>
                <a:ea typeface="Arial"/>
                <a:cs typeface="Arial"/>
                <a:sym typeface="Arial"/>
              </a:rPr>
              <a:t>komunalinių</a:t>
            </a:r>
            <a:r>
              <a:rPr lang="en-US" sz="2300" dirty="0">
                <a:solidFill>
                  <a:srgbClr val="000000"/>
                </a:solidFill>
                <a:latin typeface="Arial"/>
                <a:ea typeface="Arial"/>
                <a:cs typeface="Arial"/>
                <a:sym typeface="Arial"/>
              </a:rPr>
              <a:t> </a:t>
            </a:r>
            <a:r>
              <a:rPr lang="en-US" sz="2300" dirty="0" err="1">
                <a:solidFill>
                  <a:srgbClr val="000000"/>
                </a:solidFill>
                <a:latin typeface="Arial"/>
                <a:ea typeface="Arial"/>
                <a:cs typeface="Arial"/>
                <a:sym typeface="Arial"/>
              </a:rPr>
              <a:t>atliekų</a:t>
            </a:r>
            <a:r>
              <a:rPr lang="en-US" sz="2300" dirty="0">
                <a:solidFill>
                  <a:srgbClr val="000000"/>
                </a:solidFill>
                <a:latin typeface="Arial"/>
                <a:ea typeface="Arial"/>
                <a:cs typeface="Arial"/>
                <a:sym typeface="Arial"/>
              </a:rPr>
              <a:t> </a:t>
            </a:r>
            <a:r>
              <a:rPr lang="en-US" sz="2300" dirty="0" err="1">
                <a:solidFill>
                  <a:srgbClr val="000000"/>
                </a:solidFill>
                <a:latin typeface="Arial"/>
                <a:ea typeface="Arial"/>
                <a:cs typeface="Arial"/>
                <a:sym typeface="Arial"/>
              </a:rPr>
              <a:t>tvarkymo</a:t>
            </a:r>
            <a:r>
              <a:rPr lang="en-US" sz="2300" dirty="0">
                <a:solidFill>
                  <a:srgbClr val="000000"/>
                </a:solidFill>
                <a:latin typeface="Arial"/>
                <a:ea typeface="Arial"/>
                <a:cs typeface="Arial"/>
                <a:sym typeface="Arial"/>
              </a:rPr>
              <a:t> </a:t>
            </a:r>
            <a:r>
              <a:rPr lang="en-US" sz="2300" dirty="0" err="1">
                <a:solidFill>
                  <a:srgbClr val="000000"/>
                </a:solidFill>
                <a:latin typeface="Arial"/>
                <a:ea typeface="Arial"/>
                <a:cs typeface="Arial"/>
                <a:sym typeface="Arial"/>
              </a:rPr>
              <a:t>sistemos</a:t>
            </a:r>
            <a:r>
              <a:rPr lang="en-US" sz="2300" dirty="0">
                <a:solidFill>
                  <a:srgbClr val="000000"/>
                </a:solidFill>
                <a:latin typeface="Arial"/>
                <a:ea typeface="Arial"/>
                <a:cs typeface="Arial"/>
                <a:sym typeface="Arial"/>
              </a:rPr>
              <a:t> </a:t>
            </a:r>
            <a:r>
              <a:rPr lang="en-US" sz="2300" dirty="0" err="1">
                <a:solidFill>
                  <a:srgbClr val="000000"/>
                </a:solidFill>
                <a:latin typeface="Arial"/>
                <a:ea typeface="Arial"/>
                <a:cs typeface="Arial"/>
                <a:sym typeface="Arial"/>
              </a:rPr>
              <a:t>infrastruktūrą</a:t>
            </a:r>
            <a:r>
              <a:rPr lang="en-US" sz="2300" dirty="0">
                <a:solidFill>
                  <a:srgbClr val="000000"/>
                </a:solidFill>
                <a:latin typeface="Arial"/>
                <a:ea typeface="Arial"/>
                <a:cs typeface="Arial"/>
                <a:sym typeface="Arial"/>
              </a:rPr>
              <a:t> </a:t>
            </a:r>
            <a:r>
              <a:rPr lang="en-US" sz="2300" dirty="0" err="1">
                <a:solidFill>
                  <a:srgbClr val="000000"/>
                </a:solidFill>
                <a:latin typeface="Arial"/>
                <a:ea typeface="Arial"/>
                <a:cs typeface="Arial"/>
                <a:sym typeface="Arial"/>
              </a:rPr>
              <a:t>sukuriant</a:t>
            </a:r>
            <a:r>
              <a:rPr lang="en-US" sz="2300" dirty="0">
                <a:solidFill>
                  <a:srgbClr val="000000"/>
                </a:solidFill>
                <a:latin typeface="Arial"/>
                <a:ea typeface="Arial"/>
                <a:cs typeface="Arial"/>
                <a:sym typeface="Arial"/>
              </a:rPr>
              <a:t> </a:t>
            </a:r>
            <a:r>
              <a:rPr lang="en-US" sz="2300" dirty="0" err="1">
                <a:solidFill>
                  <a:srgbClr val="000000"/>
                </a:solidFill>
                <a:latin typeface="Arial"/>
                <a:ea typeface="Arial"/>
                <a:cs typeface="Arial"/>
                <a:sym typeface="Arial"/>
              </a:rPr>
              <a:t>papildomus</a:t>
            </a:r>
            <a:r>
              <a:rPr lang="en-US" sz="2300" dirty="0">
                <a:solidFill>
                  <a:srgbClr val="000000"/>
                </a:solidFill>
                <a:latin typeface="Arial"/>
                <a:ea typeface="Arial"/>
                <a:cs typeface="Arial"/>
                <a:sym typeface="Arial"/>
              </a:rPr>
              <a:t> </a:t>
            </a:r>
            <a:r>
              <a:rPr lang="en-US" sz="2300" dirty="0" err="1">
                <a:solidFill>
                  <a:srgbClr val="000000"/>
                </a:solidFill>
                <a:latin typeface="Arial"/>
                <a:ea typeface="Arial"/>
                <a:cs typeface="Arial"/>
                <a:sym typeface="Arial"/>
              </a:rPr>
              <a:t>maisto-virtuvės</a:t>
            </a:r>
            <a:r>
              <a:rPr lang="en-US" sz="2300" dirty="0">
                <a:solidFill>
                  <a:srgbClr val="000000"/>
                </a:solidFill>
                <a:latin typeface="Arial"/>
                <a:ea typeface="Arial"/>
                <a:cs typeface="Arial"/>
                <a:sym typeface="Arial"/>
              </a:rPr>
              <a:t> </a:t>
            </a:r>
            <a:r>
              <a:rPr lang="en-US" sz="2300" dirty="0" err="1">
                <a:solidFill>
                  <a:srgbClr val="000000"/>
                </a:solidFill>
                <a:latin typeface="Arial"/>
                <a:ea typeface="Arial"/>
                <a:cs typeface="Arial"/>
                <a:sym typeface="Arial"/>
              </a:rPr>
              <a:t>atliekų</a:t>
            </a:r>
            <a:r>
              <a:rPr lang="en-US" sz="2300" dirty="0">
                <a:solidFill>
                  <a:srgbClr val="000000"/>
                </a:solidFill>
                <a:latin typeface="Arial"/>
                <a:ea typeface="Arial"/>
                <a:cs typeface="Arial"/>
                <a:sym typeface="Arial"/>
              </a:rPr>
              <a:t> </a:t>
            </a:r>
            <a:r>
              <a:rPr lang="en-US" sz="2300" dirty="0" err="1">
                <a:solidFill>
                  <a:srgbClr val="000000"/>
                </a:solidFill>
                <a:latin typeface="Arial"/>
                <a:ea typeface="Arial"/>
                <a:cs typeface="Arial"/>
                <a:sym typeface="Arial"/>
              </a:rPr>
              <a:t>perdirbimo</a:t>
            </a:r>
            <a:r>
              <a:rPr lang="en-US" sz="2300" dirty="0">
                <a:solidFill>
                  <a:srgbClr val="000000"/>
                </a:solidFill>
                <a:latin typeface="Arial"/>
                <a:ea typeface="Arial"/>
                <a:cs typeface="Arial"/>
                <a:sym typeface="Arial"/>
              </a:rPr>
              <a:t> </a:t>
            </a:r>
            <a:r>
              <a:rPr lang="en-US" sz="2300" dirty="0" err="1">
                <a:solidFill>
                  <a:srgbClr val="000000"/>
                </a:solidFill>
                <a:latin typeface="Arial"/>
                <a:ea typeface="Arial"/>
                <a:cs typeface="Arial"/>
                <a:sym typeface="Arial"/>
              </a:rPr>
              <a:t>pajėgumus</a:t>
            </a:r>
            <a:r>
              <a:rPr lang="en-US" sz="2300" dirty="0">
                <a:solidFill>
                  <a:srgbClr val="000000"/>
                </a:solidFill>
                <a:latin typeface="Arial"/>
                <a:ea typeface="Arial"/>
                <a:cs typeface="Arial"/>
                <a:sym typeface="Arial"/>
              </a:rPr>
              <a:t> ir </a:t>
            </a:r>
            <a:r>
              <a:rPr lang="en-US" sz="2300" dirty="0" err="1">
                <a:solidFill>
                  <a:srgbClr val="000000"/>
                </a:solidFill>
                <a:latin typeface="Arial"/>
                <a:ea typeface="Arial"/>
                <a:cs typeface="Arial"/>
                <a:sym typeface="Arial"/>
              </a:rPr>
              <a:t>tokiu</a:t>
            </a:r>
            <a:r>
              <a:rPr lang="en-US" sz="2300" dirty="0">
                <a:solidFill>
                  <a:srgbClr val="000000"/>
                </a:solidFill>
                <a:latin typeface="Arial"/>
                <a:ea typeface="Arial"/>
                <a:cs typeface="Arial"/>
                <a:sym typeface="Arial"/>
              </a:rPr>
              <a:t> </a:t>
            </a:r>
            <a:r>
              <a:rPr lang="en-US" sz="2300" dirty="0" err="1">
                <a:solidFill>
                  <a:srgbClr val="000000"/>
                </a:solidFill>
                <a:latin typeface="Arial"/>
                <a:ea typeface="Arial"/>
                <a:cs typeface="Arial"/>
                <a:sym typeface="Arial"/>
              </a:rPr>
              <a:t>būdu</a:t>
            </a:r>
            <a:r>
              <a:rPr lang="en-US" sz="2300" dirty="0">
                <a:solidFill>
                  <a:srgbClr val="000000"/>
                </a:solidFill>
                <a:latin typeface="Arial"/>
                <a:ea typeface="Arial"/>
                <a:cs typeface="Arial"/>
                <a:sym typeface="Arial"/>
              </a:rPr>
              <a:t> </a:t>
            </a:r>
            <a:r>
              <a:rPr lang="en-US" sz="2300" dirty="0" err="1">
                <a:solidFill>
                  <a:srgbClr val="000000"/>
                </a:solidFill>
                <a:latin typeface="Arial"/>
                <a:ea typeface="Arial"/>
                <a:cs typeface="Arial"/>
                <a:sym typeface="Arial"/>
              </a:rPr>
              <a:t>padidinant</a:t>
            </a:r>
            <a:r>
              <a:rPr lang="en-US" sz="2300" dirty="0">
                <a:solidFill>
                  <a:srgbClr val="000000"/>
                </a:solidFill>
                <a:latin typeface="Arial"/>
                <a:ea typeface="Arial"/>
                <a:cs typeface="Arial"/>
                <a:sym typeface="Arial"/>
              </a:rPr>
              <a:t> </a:t>
            </a:r>
            <a:r>
              <a:rPr lang="en-US" sz="2300" dirty="0" err="1">
                <a:solidFill>
                  <a:srgbClr val="000000"/>
                </a:solidFill>
                <a:latin typeface="Arial"/>
                <a:ea typeface="Arial"/>
                <a:cs typeface="Arial"/>
                <a:sym typeface="Arial"/>
              </a:rPr>
              <a:t>perdirbtų</a:t>
            </a:r>
            <a:r>
              <a:rPr lang="en-US" sz="2300" dirty="0">
                <a:solidFill>
                  <a:srgbClr val="000000"/>
                </a:solidFill>
                <a:latin typeface="Arial"/>
                <a:ea typeface="Arial"/>
                <a:cs typeface="Arial"/>
                <a:sym typeface="Arial"/>
              </a:rPr>
              <a:t> KA </a:t>
            </a:r>
            <a:r>
              <a:rPr lang="en-US" sz="2300" dirty="0" err="1">
                <a:solidFill>
                  <a:srgbClr val="000000"/>
                </a:solidFill>
                <a:latin typeface="Arial"/>
                <a:ea typeface="Arial"/>
                <a:cs typeface="Arial"/>
                <a:sym typeface="Arial"/>
              </a:rPr>
              <a:t>kiekį</a:t>
            </a:r>
            <a:r>
              <a:rPr lang="en-US" sz="2300" dirty="0">
                <a:solidFill>
                  <a:srgbClr val="000000"/>
                </a:solidFill>
                <a:latin typeface="Arial"/>
                <a:ea typeface="Arial"/>
                <a:cs typeface="Arial"/>
                <a:sym typeface="Arial"/>
              </a:rPr>
              <a:t> </a:t>
            </a:r>
            <a:r>
              <a:rPr lang="en-US" sz="2300" dirty="0" err="1">
                <a:solidFill>
                  <a:srgbClr val="000000"/>
                </a:solidFill>
                <a:latin typeface="Arial"/>
                <a:ea typeface="Arial"/>
                <a:cs typeface="Arial"/>
                <a:sym typeface="Arial"/>
              </a:rPr>
              <a:t>mažinti</a:t>
            </a:r>
            <a:r>
              <a:rPr lang="en-US" sz="2300" dirty="0">
                <a:solidFill>
                  <a:srgbClr val="000000"/>
                </a:solidFill>
                <a:latin typeface="Arial"/>
                <a:ea typeface="Arial"/>
                <a:cs typeface="Arial"/>
                <a:sym typeface="Arial"/>
              </a:rPr>
              <a:t> </a:t>
            </a:r>
            <a:r>
              <a:rPr lang="en-US" sz="2300" dirty="0" err="1">
                <a:solidFill>
                  <a:srgbClr val="000000"/>
                </a:solidFill>
                <a:latin typeface="Arial"/>
                <a:ea typeface="Arial"/>
                <a:cs typeface="Arial"/>
                <a:sym typeface="Arial"/>
              </a:rPr>
              <a:t>poveikį</a:t>
            </a:r>
            <a:r>
              <a:rPr lang="en-US" sz="2300" dirty="0">
                <a:solidFill>
                  <a:srgbClr val="000000"/>
                </a:solidFill>
                <a:latin typeface="Arial"/>
                <a:ea typeface="Arial"/>
                <a:cs typeface="Arial"/>
                <a:sym typeface="Arial"/>
              </a:rPr>
              <a:t> </a:t>
            </a:r>
            <a:r>
              <a:rPr lang="en-US" sz="2300" dirty="0" err="1">
                <a:solidFill>
                  <a:srgbClr val="000000"/>
                </a:solidFill>
                <a:latin typeface="Arial"/>
                <a:ea typeface="Arial"/>
                <a:cs typeface="Arial"/>
                <a:sym typeface="Arial"/>
              </a:rPr>
              <a:t>aplinkai</a:t>
            </a:r>
            <a:r>
              <a:rPr lang="en-US" sz="2300" dirty="0">
                <a:solidFill>
                  <a:srgbClr val="000000"/>
                </a:solidFill>
                <a:latin typeface="Arial"/>
                <a:ea typeface="Arial"/>
                <a:cs typeface="Arial"/>
                <a:sym typeface="Arial"/>
              </a:rPr>
              <a:t>. </a:t>
            </a:r>
            <a:r>
              <a:rPr lang="en-US" sz="2300" dirty="0" err="1">
                <a:solidFill>
                  <a:srgbClr val="000000"/>
                </a:solidFill>
                <a:latin typeface="Arial"/>
                <a:ea typeface="Arial"/>
                <a:cs typeface="Arial"/>
                <a:sym typeface="Arial"/>
              </a:rPr>
              <a:t>Projekto</a:t>
            </a:r>
            <a:r>
              <a:rPr lang="en-US" sz="2300" dirty="0">
                <a:solidFill>
                  <a:srgbClr val="000000"/>
                </a:solidFill>
                <a:latin typeface="Arial"/>
                <a:ea typeface="Arial"/>
                <a:cs typeface="Arial"/>
                <a:sym typeface="Arial"/>
              </a:rPr>
              <a:t> </a:t>
            </a:r>
            <a:r>
              <a:rPr lang="en-US" sz="2300" dirty="0" err="1">
                <a:solidFill>
                  <a:srgbClr val="000000"/>
                </a:solidFill>
                <a:latin typeface="Arial"/>
                <a:ea typeface="Arial"/>
                <a:cs typeface="Arial"/>
                <a:sym typeface="Arial"/>
              </a:rPr>
              <a:t>tikslas</a:t>
            </a:r>
            <a:r>
              <a:rPr lang="en-US" sz="2300" dirty="0">
                <a:solidFill>
                  <a:srgbClr val="000000"/>
                </a:solidFill>
                <a:latin typeface="Arial"/>
                <a:ea typeface="Arial"/>
                <a:cs typeface="Arial"/>
                <a:sym typeface="Arial"/>
              </a:rPr>
              <a:t> </a:t>
            </a:r>
            <a:r>
              <a:rPr lang="en-US" sz="2300" dirty="0" err="1">
                <a:solidFill>
                  <a:srgbClr val="000000"/>
                </a:solidFill>
                <a:latin typeface="Arial"/>
                <a:ea typeface="Arial"/>
                <a:cs typeface="Arial"/>
                <a:sym typeface="Arial"/>
              </a:rPr>
              <a:t>atitinka</a:t>
            </a:r>
            <a:r>
              <a:rPr lang="en-US" sz="2300" dirty="0">
                <a:solidFill>
                  <a:srgbClr val="000000"/>
                </a:solidFill>
                <a:latin typeface="Arial"/>
                <a:ea typeface="Arial"/>
                <a:cs typeface="Arial"/>
                <a:sym typeface="Arial"/>
              </a:rPr>
              <a:t> </a:t>
            </a:r>
            <a:r>
              <a:rPr lang="en-US" sz="2300" dirty="0" err="1">
                <a:solidFill>
                  <a:srgbClr val="000000"/>
                </a:solidFill>
                <a:latin typeface="Arial"/>
                <a:ea typeface="Arial"/>
                <a:cs typeface="Arial"/>
                <a:sym typeface="Arial"/>
              </a:rPr>
              <a:t>šalies</a:t>
            </a:r>
            <a:r>
              <a:rPr lang="en-US" sz="2300" dirty="0">
                <a:solidFill>
                  <a:srgbClr val="000000"/>
                </a:solidFill>
                <a:latin typeface="Arial"/>
                <a:ea typeface="Arial"/>
                <a:cs typeface="Arial"/>
                <a:sym typeface="Arial"/>
              </a:rPr>
              <a:t> ir regiono </a:t>
            </a:r>
            <a:r>
              <a:rPr lang="en-US" sz="2300" dirty="0" err="1">
                <a:solidFill>
                  <a:srgbClr val="000000"/>
                </a:solidFill>
                <a:latin typeface="Arial"/>
                <a:ea typeface="Arial"/>
                <a:cs typeface="Arial"/>
                <a:sym typeface="Arial"/>
              </a:rPr>
              <a:t>strateginių</a:t>
            </a:r>
            <a:r>
              <a:rPr lang="en-US" sz="2300" dirty="0">
                <a:solidFill>
                  <a:srgbClr val="000000"/>
                </a:solidFill>
                <a:latin typeface="Arial"/>
                <a:ea typeface="Arial"/>
                <a:cs typeface="Arial"/>
                <a:sym typeface="Arial"/>
              </a:rPr>
              <a:t> </a:t>
            </a:r>
            <a:r>
              <a:rPr lang="en-US" sz="2300" dirty="0" err="1">
                <a:solidFill>
                  <a:srgbClr val="000000"/>
                </a:solidFill>
                <a:latin typeface="Arial"/>
                <a:ea typeface="Arial"/>
                <a:cs typeface="Arial"/>
                <a:sym typeface="Arial"/>
              </a:rPr>
              <a:t>planavimo</a:t>
            </a:r>
            <a:r>
              <a:rPr lang="en-US" sz="2300" dirty="0">
                <a:solidFill>
                  <a:srgbClr val="000000"/>
                </a:solidFill>
                <a:latin typeface="Arial"/>
                <a:ea typeface="Arial"/>
                <a:cs typeface="Arial"/>
                <a:sym typeface="Arial"/>
              </a:rPr>
              <a:t> </a:t>
            </a:r>
            <a:r>
              <a:rPr lang="en-US" sz="2300" dirty="0" err="1">
                <a:solidFill>
                  <a:srgbClr val="000000"/>
                </a:solidFill>
                <a:latin typeface="Arial"/>
                <a:ea typeface="Arial"/>
                <a:cs typeface="Arial"/>
                <a:sym typeface="Arial"/>
              </a:rPr>
              <a:t>dokumentų</a:t>
            </a:r>
            <a:r>
              <a:rPr lang="en-US" sz="2300" dirty="0">
                <a:solidFill>
                  <a:srgbClr val="000000"/>
                </a:solidFill>
                <a:latin typeface="Arial"/>
                <a:ea typeface="Arial"/>
                <a:cs typeface="Arial"/>
                <a:sym typeface="Arial"/>
              </a:rPr>
              <a:t> </a:t>
            </a:r>
            <a:r>
              <a:rPr lang="en-US" sz="2300" dirty="0" err="1">
                <a:solidFill>
                  <a:srgbClr val="000000"/>
                </a:solidFill>
                <a:latin typeface="Arial"/>
                <a:ea typeface="Arial"/>
                <a:cs typeface="Arial"/>
                <a:sym typeface="Arial"/>
              </a:rPr>
              <a:t>nuostatas</a:t>
            </a:r>
            <a:r>
              <a:rPr lang="en-US" sz="2300" dirty="0">
                <a:solidFill>
                  <a:srgbClr val="000000"/>
                </a:solidFill>
                <a:latin typeface="Arial"/>
                <a:ea typeface="Arial"/>
                <a:cs typeface="Arial"/>
                <a:sym typeface="Arial"/>
              </a:rPr>
              <a:t> ir plėtros </a:t>
            </a:r>
            <a:r>
              <a:rPr lang="en-US" sz="2300" dirty="0" err="1">
                <a:solidFill>
                  <a:srgbClr val="000000"/>
                </a:solidFill>
                <a:latin typeface="Arial"/>
                <a:ea typeface="Arial"/>
                <a:cs typeface="Arial"/>
                <a:sym typeface="Arial"/>
              </a:rPr>
              <a:t>tikslus</a:t>
            </a:r>
            <a:r>
              <a:rPr lang="en-US" sz="2300" dirty="0">
                <a:solidFill>
                  <a:srgbClr val="000000"/>
                </a:solidFill>
                <a:latin typeface="Arial"/>
                <a:ea typeface="Arial"/>
                <a:cs typeface="Arial"/>
                <a:sym typeface="Arial"/>
              </a:rPr>
              <a:t>, </a:t>
            </a:r>
            <a:r>
              <a:rPr lang="en-US" sz="2300" dirty="0" err="1">
                <a:solidFill>
                  <a:srgbClr val="000000"/>
                </a:solidFill>
                <a:latin typeface="Arial"/>
                <a:ea typeface="Arial"/>
                <a:cs typeface="Arial"/>
                <a:sym typeface="Arial"/>
              </a:rPr>
              <a:t>taip</a:t>
            </a:r>
            <a:r>
              <a:rPr lang="en-US" sz="2300" dirty="0">
                <a:solidFill>
                  <a:srgbClr val="000000"/>
                </a:solidFill>
                <a:latin typeface="Arial"/>
                <a:ea typeface="Arial"/>
                <a:cs typeface="Arial"/>
                <a:sym typeface="Arial"/>
              </a:rPr>
              <a:t> pat </a:t>
            </a:r>
            <a:r>
              <a:rPr lang="en-US" sz="2300" dirty="0" err="1">
                <a:solidFill>
                  <a:srgbClr val="000000"/>
                </a:solidFill>
                <a:latin typeface="Arial"/>
                <a:ea typeface="Arial"/>
                <a:cs typeface="Arial"/>
                <a:sym typeface="Arial"/>
              </a:rPr>
              <a:t>atliekų</a:t>
            </a:r>
            <a:r>
              <a:rPr lang="en-US" sz="2300" dirty="0">
                <a:solidFill>
                  <a:srgbClr val="000000"/>
                </a:solidFill>
                <a:latin typeface="Arial"/>
                <a:ea typeface="Arial"/>
                <a:cs typeface="Arial"/>
                <a:sym typeface="Arial"/>
              </a:rPr>
              <a:t> </a:t>
            </a:r>
            <a:r>
              <a:rPr lang="en-US" sz="2300" dirty="0" err="1">
                <a:solidFill>
                  <a:srgbClr val="000000"/>
                </a:solidFill>
                <a:latin typeface="Arial"/>
                <a:ea typeface="Arial"/>
                <a:cs typeface="Arial"/>
                <a:sym typeface="Arial"/>
              </a:rPr>
              <a:t>prevencijos</a:t>
            </a:r>
            <a:r>
              <a:rPr lang="en-US" sz="2300" dirty="0">
                <a:solidFill>
                  <a:srgbClr val="000000"/>
                </a:solidFill>
                <a:latin typeface="Arial"/>
                <a:ea typeface="Arial"/>
                <a:cs typeface="Arial"/>
                <a:sym typeface="Arial"/>
              </a:rPr>
              <a:t> ir </a:t>
            </a:r>
            <a:r>
              <a:rPr lang="en-US" sz="2300" dirty="0" err="1">
                <a:solidFill>
                  <a:srgbClr val="000000"/>
                </a:solidFill>
                <a:latin typeface="Arial"/>
                <a:ea typeface="Arial"/>
                <a:cs typeface="Arial"/>
                <a:sym typeface="Arial"/>
              </a:rPr>
              <a:t>tvarkymo</a:t>
            </a:r>
            <a:r>
              <a:rPr lang="en-US" sz="2300" dirty="0">
                <a:solidFill>
                  <a:srgbClr val="000000"/>
                </a:solidFill>
                <a:latin typeface="Arial"/>
                <a:ea typeface="Arial"/>
                <a:cs typeface="Arial"/>
                <a:sym typeface="Arial"/>
              </a:rPr>
              <a:t> planus. </a:t>
            </a:r>
          </a:p>
          <a:p>
            <a:pPr algn="just">
              <a:lnSpc>
                <a:spcPts val="2760"/>
              </a:lnSpc>
            </a:pPr>
            <a:endParaRPr lang="en-US" sz="2300" dirty="0">
              <a:solidFill>
                <a:srgbClr val="000000"/>
              </a:solidFill>
              <a:latin typeface="Arial"/>
              <a:ea typeface="Arial"/>
              <a:cs typeface="Arial"/>
              <a:sym typeface="Arial"/>
            </a:endParaRPr>
          </a:p>
          <a:p>
            <a:pPr algn="just">
              <a:lnSpc>
                <a:spcPts val="2760"/>
              </a:lnSpc>
            </a:pPr>
            <a:r>
              <a:rPr lang="en-US" sz="2300" b="1" dirty="0" err="1">
                <a:solidFill>
                  <a:srgbClr val="000000"/>
                </a:solidFill>
                <a:latin typeface="Arial Bold"/>
                <a:ea typeface="Arial Bold"/>
                <a:cs typeface="Arial Bold"/>
                <a:sym typeface="Arial Bold"/>
              </a:rPr>
              <a:t>Projekto</a:t>
            </a:r>
            <a:r>
              <a:rPr lang="en-US" sz="2300" b="1" dirty="0">
                <a:solidFill>
                  <a:srgbClr val="000000"/>
                </a:solidFill>
                <a:latin typeface="Arial Bold"/>
                <a:ea typeface="Arial Bold"/>
                <a:cs typeface="Arial Bold"/>
                <a:sym typeface="Arial Bold"/>
              </a:rPr>
              <a:t> </a:t>
            </a:r>
            <a:r>
              <a:rPr lang="en-US" sz="2300" b="1" dirty="0" err="1">
                <a:solidFill>
                  <a:srgbClr val="000000"/>
                </a:solidFill>
                <a:latin typeface="Arial Bold"/>
                <a:ea typeface="Arial Bold"/>
                <a:cs typeface="Arial Bold"/>
                <a:sym typeface="Arial Bold"/>
              </a:rPr>
              <a:t>uždavinys</a:t>
            </a:r>
            <a:r>
              <a:rPr lang="en-US" sz="2300" b="1" dirty="0">
                <a:solidFill>
                  <a:srgbClr val="000000"/>
                </a:solidFill>
                <a:latin typeface="Arial Bold"/>
                <a:ea typeface="Arial Bold"/>
                <a:cs typeface="Arial Bold"/>
                <a:sym typeface="Arial Bold"/>
              </a:rPr>
              <a:t> </a:t>
            </a:r>
            <a:r>
              <a:rPr lang="en-US" sz="2300" dirty="0">
                <a:solidFill>
                  <a:srgbClr val="000000"/>
                </a:solidFill>
                <a:latin typeface="Arial"/>
                <a:ea typeface="Arial"/>
                <a:cs typeface="Arial"/>
                <a:sym typeface="Arial"/>
              </a:rPr>
              <a:t>– </a:t>
            </a:r>
            <a:r>
              <a:rPr lang="en-US" sz="2300" dirty="0" err="1">
                <a:solidFill>
                  <a:srgbClr val="000000"/>
                </a:solidFill>
                <a:latin typeface="Arial"/>
                <a:ea typeface="Arial"/>
                <a:cs typeface="Arial"/>
                <a:sym typeface="Arial"/>
              </a:rPr>
              <a:t>sukurti</a:t>
            </a:r>
            <a:r>
              <a:rPr lang="en-US" sz="2300" dirty="0">
                <a:solidFill>
                  <a:srgbClr val="000000"/>
                </a:solidFill>
                <a:latin typeface="Arial"/>
                <a:ea typeface="Arial"/>
                <a:cs typeface="Arial"/>
                <a:sym typeface="Arial"/>
              </a:rPr>
              <a:t> </a:t>
            </a:r>
            <a:r>
              <a:rPr lang="en-US" sz="2300" dirty="0" err="1">
                <a:solidFill>
                  <a:srgbClr val="000000"/>
                </a:solidFill>
                <a:latin typeface="Arial"/>
                <a:ea typeface="Arial"/>
                <a:cs typeface="Arial"/>
                <a:sym typeface="Arial"/>
              </a:rPr>
              <a:t>papildomi</a:t>
            </a:r>
            <a:r>
              <a:rPr lang="en-US" sz="2300" dirty="0">
                <a:solidFill>
                  <a:srgbClr val="000000"/>
                </a:solidFill>
                <a:latin typeface="Arial"/>
                <a:ea typeface="Arial"/>
                <a:cs typeface="Arial"/>
                <a:sym typeface="Arial"/>
              </a:rPr>
              <a:t> </a:t>
            </a:r>
            <a:r>
              <a:rPr lang="en-US" sz="2300" dirty="0" err="1">
                <a:solidFill>
                  <a:srgbClr val="000000"/>
                </a:solidFill>
                <a:latin typeface="Arial"/>
                <a:ea typeface="Arial"/>
                <a:cs typeface="Arial"/>
                <a:sym typeface="Arial"/>
              </a:rPr>
              <a:t>maisto-virtuvės</a:t>
            </a:r>
            <a:r>
              <a:rPr lang="en-US" sz="2300" dirty="0">
                <a:solidFill>
                  <a:srgbClr val="000000"/>
                </a:solidFill>
                <a:latin typeface="Arial"/>
                <a:ea typeface="Arial"/>
                <a:cs typeface="Arial"/>
                <a:sym typeface="Arial"/>
              </a:rPr>
              <a:t> </a:t>
            </a:r>
            <a:r>
              <a:rPr lang="en-US" sz="2300" dirty="0" err="1">
                <a:solidFill>
                  <a:srgbClr val="000000"/>
                </a:solidFill>
                <a:latin typeface="Arial"/>
                <a:ea typeface="Arial"/>
                <a:cs typeface="Arial"/>
                <a:sym typeface="Arial"/>
              </a:rPr>
              <a:t>perdirbimo</a:t>
            </a:r>
            <a:r>
              <a:rPr lang="en-US" sz="2300" dirty="0">
                <a:solidFill>
                  <a:srgbClr val="000000"/>
                </a:solidFill>
                <a:latin typeface="Arial"/>
                <a:ea typeface="Arial"/>
                <a:cs typeface="Arial"/>
                <a:sym typeface="Arial"/>
              </a:rPr>
              <a:t> </a:t>
            </a:r>
            <a:r>
              <a:rPr lang="en-US" sz="2300" dirty="0" err="1">
                <a:solidFill>
                  <a:srgbClr val="000000"/>
                </a:solidFill>
                <a:latin typeface="Arial"/>
                <a:ea typeface="Arial"/>
                <a:cs typeface="Arial"/>
                <a:sym typeface="Arial"/>
              </a:rPr>
              <a:t>pajėgumai</a:t>
            </a:r>
            <a:r>
              <a:rPr lang="en-US" sz="2300" dirty="0">
                <a:solidFill>
                  <a:srgbClr val="000000"/>
                </a:solidFill>
                <a:latin typeface="Arial"/>
                <a:ea typeface="Arial"/>
                <a:cs typeface="Arial"/>
                <a:sym typeface="Arial"/>
              </a:rPr>
              <a:t>.</a:t>
            </a:r>
          </a:p>
          <a:p>
            <a:pPr algn="just">
              <a:lnSpc>
                <a:spcPts val="2760"/>
              </a:lnSpc>
            </a:pPr>
            <a:r>
              <a:rPr lang="en-US" sz="2300" b="1" dirty="0" err="1">
                <a:solidFill>
                  <a:srgbClr val="000000"/>
                </a:solidFill>
                <a:latin typeface="Arial Bold"/>
                <a:ea typeface="Arial Bold"/>
                <a:cs typeface="Arial Bold"/>
                <a:sym typeface="Arial Bold"/>
              </a:rPr>
              <a:t>Projekto</a:t>
            </a:r>
            <a:r>
              <a:rPr lang="en-US" sz="2300" b="1" dirty="0">
                <a:solidFill>
                  <a:srgbClr val="000000"/>
                </a:solidFill>
                <a:latin typeface="Arial Bold"/>
                <a:ea typeface="Arial Bold"/>
                <a:cs typeface="Arial Bold"/>
                <a:sym typeface="Arial Bold"/>
              </a:rPr>
              <a:t> </a:t>
            </a:r>
            <a:r>
              <a:rPr lang="en-US" sz="2300" b="1" dirty="0" err="1">
                <a:solidFill>
                  <a:srgbClr val="000000"/>
                </a:solidFill>
                <a:latin typeface="Arial Bold"/>
                <a:ea typeface="Arial Bold"/>
                <a:cs typeface="Arial Bold"/>
                <a:sym typeface="Arial Bold"/>
              </a:rPr>
              <a:t>veikla</a:t>
            </a:r>
            <a:r>
              <a:rPr lang="en-US" sz="2300" b="1" dirty="0">
                <a:solidFill>
                  <a:srgbClr val="000000"/>
                </a:solidFill>
                <a:latin typeface="Arial Bold"/>
                <a:ea typeface="Arial Bold"/>
                <a:cs typeface="Arial Bold"/>
                <a:sym typeface="Arial Bold"/>
              </a:rPr>
              <a:t> – </a:t>
            </a:r>
            <a:r>
              <a:rPr lang="en-US" sz="2300" dirty="0" err="1">
                <a:solidFill>
                  <a:srgbClr val="000000"/>
                </a:solidFill>
                <a:latin typeface="Arial"/>
                <a:ea typeface="Arial"/>
                <a:cs typeface="Arial"/>
                <a:sym typeface="Arial"/>
              </a:rPr>
              <a:t>komposto</a:t>
            </a:r>
            <a:r>
              <a:rPr lang="en-US" sz="2300" dirty="0">
                <a:solidFill>
                  <a:srgbClr val="000000"/>
                </a:solidFill>
                <a:latin typeface="Arial"/>
                <a:ea typeface="Arial"/>
                <a:cs typeface="Arial"/>
                <a:sym typeface="Arial"/>
              </a:rPr>
              <a:t> </a:t>
            </a:r>
            <a:r>
              <a:rPr lang="en-US" sz="2300" dirty="0" err="1">
                <a:solidFill>
                  <a:srgbClr val="000000"/>
                </a:solidFill>
                <a:latin typeface="Arial"/>
                <a:ea typeface="Arial"/>
                <a:cs typeface="Arial"/>
                <a:sym typeface="Arial"/>
              </a:rPr>
              <a:t>gamybos</a:t>
            </a:r>
            <a:r>
              <a:rPr lang="en-US" sz="2300" dirty="0">
                <a:solidFill>
                  <a:srgbClr val="000000"/>
                </a:solidFill>
                <a:latin typeface="Arial"/>
                <a:ea typeface="Arial"/>
                <a:cs typeface="Arial"/>
                <a:sym typeface="Arial"/>
              </a:rPr>
              <a:t> </a:t>
            </a:r>
            <a:r>
              <a:rPr lang="en-US" sz="2300" dirty="0" err="1">
                <a:solidFill>
                  <a:srgbClr val="000000"/>
                </a:solidFill>
                <a:latin typeface="Arial"/>
                <a:ea typeface="Arial"/>
                <a:cs typeface="Arial"/>
                <a:sym typeface="Arial"/>
              </a:rPr>
              <a:t>iš</a:t>
            </a:r>
            <a:r>
              <a:rPr lang="en-US" sz="2300" dirty="0">
                <a:solidFill>
                  <a:srgbClr val="000000"/>
                </a:solidFill>
                <a:latin typeface="Arial"/>
                <a:ea typeface="Arial"/>
                <a:cs typeface="Arial"/>
                <a:sym typeface="Arial"/>
              </a:rPr>
              <a:t> MVA ir ŽA </a:t>
            </a:r>
            <a:r>
              <a:rPr lang="en-US" sz="2300" dirty="0" err="1">
                <a:solidFill>
                  <a:srgbClr val="000000"/>
                </a:solidFill>
                <a:latin typeface="Arial"/>
                <a:ea typeface="Arial"/>
                <a:cs typeface="Arial"/>
                <a:sym typeface="Arial"/>
              </a:rPr>
              <a:t>technologinių</a:t>
            </a:r>
            <a:r>
              <a:rPr lang="en-US" sz="2300" dirty="0">
                <a:solidFill>
                  <a:srgbClr val="000000"/>
                </a:solidFill>
                <a:latin typeface="Arial"/>
                <a:ea typeface="Arial"/>
                <a:cs typeface="Arial"/>
                <a:sym typeface="Arial"/>
              </a:rPr>
              <a:t> </a:t>
            </a:r>
            <a:r>
              <a:rPr lang="en-US" sz="2300" dirty="0" err="1">
                <a:solidFill>
                  <a:srgbClr val="000000"/>
                </a:solidFill>
                <a:latin typeface="Arial"/>
                <a:ea typeface="Arial"/>
                <a:cs typeface="Arial"/>
                <a:sym typeface="Arial"/>
              </a:rPr>
              <a:t>įrengimų</a:t>
            </a:r>
            <a:r>
              <a:rPr lang="en-US" sz="2300" dirty="0">
                <a:solidFill>
                  <a:srgbClr val="000000"/>
                </a:solidFill>
                <a:latin typeface="Arial"/>
                <a:ea typeface="Arial"/>
                <a:cs typeface="Arial"/>
                <a:sym typeface="Arial"/>
              </a:rPr>
              <a:t> </a:t>
            </a:r>
            <a:r>
              <a:rPr lang="en-US" sz="2300" dirty="0" err="1">
                <a:solidFill>
                  <a:srgbClr val="000000"/>
                </a:solidFill>
                <a:latin typeface="Arial"/>
                <a:ea typeface="Arial"/>
                <a:cs typeface="Arial"/>
                <a:sym typeface="Arial"/>
              </a:rPr>
              <a:t>įrengimas</a:t>
            </a:r>
            <a:r>
              <a:rPr lang="en-US" sz="2300" dirty="0">
                <a:solidFill>
                  <a:srgbClr val="000000"/>
                </a:solidFill>
                <a:latin typeface="Arial"/>
                <a:ea typeface="Arial"/>
                <a:cs typeface="Arial"/>
                <a:sym typeface="Arial"/>
              </a:rPr>
              <a:t>.</a:t>
            </a:r>
          </a:p>
          <a:p>
            <a:pPr algn="just">
              <a:lnSpc>
                <a:spcPts val="2760"/>
              </a:lnSpc>
            </a:pPr>
            <a:r>
              <a:rPr lang="en-US" sz="2300" b="1" dirty="0" err="1">
                <a:solidFill>
                  <a:srgbClr val="000000"/>
                </a:solidFill>
                <a:latin typeface="Arial Bold"/>
                <a:ea typeface="Arial Bold"/>
                <a:cs typeface="Arial Bold"/>
                <a:sym typeface="Arial Bold"/>
              </a:rPr>
              <a:t>Projekto</a:t>
            </a:r>
            <a:r>
              <a:rPr lang="en-US" sz="2300" b="1" dirty="0">
                <a:solidFill>
                  <a:srgbClr val="000000"/>
                </a:solidFill>
                <a:latin typeface="Arial Bold"/>
                <a:ea typeface="Arial Bold"/>
                <a:cs typeface="Arial Bold"/>
                <a:sym typeface="Arial Bold"/>
              </a:rPr>
              <a:t> </a:t>
            </a:r>
            <a:r>
              <a:rPr lang="en-US" sz="2300" b="1" dirty="0" err="1">
                <a:solidFill>
                  <a:srgbClr val="000000"/>
                </a:solidFill>
                <a:latin typeface="Arial Bold"/>
                <a:ea typeface="Arial Bold"/>
                <a:cs typeface="Arial Bold"/>
                <a:sym typeface="Arial Bold"/>
              </a:rPr>
              <a:t>biudžetas</a:t>
            </a:r>
            <a:r>
              <a:rPr lang="en-US" sz="2300" b="1" dirty="0">
                <a:solidFill>
                  <a:srgbClr val="000000"/>
                </a:solidFill>
                <a:latin typeface="Arial Bold"/>
                <a:ea typeface="Arial Bold"/>
                <a:cs typeface="Arial Bold"/>
                <a:sym typeface="Arial Bold"/>
              </a:rPr>
              <a:t> </a:t>
            </a:r>
            <a:r>
              <a:rPr lang="en-US" sz="2300" dirty="0">
                <a:solidFill>
                  <a:srgbClr val="000000"/>
                </a:solidFill>
                <a:latin typeface="Arial"/>
                <a:ea typeface="Arial"/>
                <a:cs typeface="Arial"/>
                <a:sym typeface="Arial"/>
              </a:rPr>
              <a:t>– 4 096 000 </a:t>
            </a:r>
            <a:r>
              <a:rPr lang="en-US" sz="2300" dirty="0" err="1">
                <a:solidFill>
                  <a:srgbClr val="000000"/>
                </a:solidFill>
                <a:latin typeface="Arial"/>
                <a:ea typeface="Arial"/>
                <a:cs typeface="Arial"/>
                <a:sym typeface="Arial"/>
              </a:rPr>
              <a:t>Eur</a:t>
            </a:r>
            <a:r>
              <a:rPr lang="en-US" sz="2300" dirty="0">
                <a:solidFill>
                  <a:srgbClr val="000000"/>
                </a:solidFill>
                <a:latin typeface="Arial"/>
                <a:ea typeface="Arial"/>
                <a:cs typeface="Arial"/>
                <a:sym typeface="Arial"/>
              </a:rPr>
              <a:t> be PVM</a:t>
            </a:r>
          </a:p>
          <a:p>
            <a:pPr algn="just">
              <a:lnSpc>
                <a:spcPts val="2760"/>
              </a:lnSpc>
            </a:pPr>
            <a:r>
              <a:rPr lang="en-US" sz="2300" b="1" dirty="0" err="1">
                <a:solidFill>
                  <a:srgbClr val="000000"/>
                </a:solidFill>
                <a:latin typeface="Arial Bold"/>
                <a:ea typeface="Arial Bold"/>
                <a:cs typeface="Arial Bold"/>
                <a:sym typeface="Arial Bold"/>
              </a:rPr>
              <a:t>Prašomas</a:t>
            </a:r>
            <a:r>
              <a:rPr lang="en-US" sz="2300" b="1" dirty="0">
                <a:solidFill>
                  <a:srgbClr val="000000"/>
                </a:solidFill>
                <a:latin typeface="Arial Bold"/>
                <a:ea typeface="Arial Bold"/>
                <a:cs typeface="Arial Bold"/>
                <a:sym typeface="Arial Bold"/>
              </a:rPr>
              <a:t> </a:t>
            </a:r>
            <a:r>
              <a:rPr lang="en-US" sz="2300" b="1" dirty="0" err="1">
                <a:solidFill>
                  <a:srgbClr val="000000"/>
                </a:solidFill>
                <a:latin typeface="Arial Bold"/>
                <a:ea typeface="Arial Bold"/>
                <a:cs typeface="Arial Bold"/>
                <a:sym typeface="Arial Bold"/>
              </a:rPr>
              <a:t>finansavimas</a:t>
            </a:r>
            <a:r>
              <a:rPr lang="en-US" sz="2300" b="1" dirty="0">
                <a:solidFill>
                  <a:srgbClr val="000000"/>
                </a:solidFill>
                <a:latin typeface="Arial Bold"/>
                <a:ea typeface="Arial Bold"/>
                <a:cs typeface="Arial Bold"/>
                <a:sym typeface="Arial Bold"/>
              </a:rPr>
              <a:t> </a:t>
            </a:r>
            <a:r>
              <a:rPr lang="en-US" sz="2300" dirty="0">
                <a:solidFill>
                  <a:srgbClr val="000000"/>
                </a:solidFill>
                <a:latin typeface="Arial"/>
                <a:ea typeface="Arial"/>
                <a:cs typeface="Arial"/>
                <a:sym typeface="Arial"/>
              </a:rPr>
              <a:t>– 3 481 000 </a:t>
            </a:r>
            <a:r>
              <a:rPr lang="en-US" sz="2300" dirty="0" err="1">
                <a:solidFill>
                  <a:srgbClr val="000000"/>
                </a:solidFill>
                <a:latin typeface="Arial"/>
                <a:ea typeface="Arial"/>
                <a:cs typeface="Arial"/>
                <a:sym typeface="Arial"/>
              </a:rPr>
              <a:t>Eur</a:t>
            </a:r>
            <a:r>
              <a:rPr lang="en-US" sz="2300" dirty="0">
                <a:solidFill>
                  <a:srgbClr val="000000"/>
                </a:solidFill>
                <a:latin typeface="Arial"/>
                <a:ea typeface="Arial"/>
                <a:cs typeface="Arial"/>
                <a:sym typeface="Arial"/>
              </a:rPr>
              <a:t> be PVM</a:t>
            </a:r>
          </a:p>
          <a:p>
            <a:pPr algn="just">
              <a:lnSpc>
                <a:spcPts val="2760"/>
              </a:lnSpc>
            </a:pPr>
            <a:r>
              <a:rPr lang="en-US" sz="2300" b="1" dirty="0" err="1">
                <a:solidFill>
                  <a:srgbClr val="000000"/>
                </a:solidFill>
                <a:latin typeface="Arial Bold"/>
                <a:ea typeface="Arial Bold"/>
                <a:cs typeface="Arial Bold"/>
                <a:sym typeface="Arial Bold"/>
              </a:rPr>
              <a:t>Projekto</a:t>
            </a:r>
            <a:r>
              <a:rPr lang="en-US" sz="2300" b="1" dirty="0">
                <a:solidFill>
                  <a:srgbClr val="000000"/>
                </a:solidFill>
                <a:latin typeface="Arial Bold"/>
                <a:ea typeface="Arial Bold"/>
                <a:cs typeface="Arial Bold"/>
                <a:sym typeface="Arial Bold"/>
              </a:rPr>
              <a:t> </a:t>
            </a:r>
            <a:r>
              <a:rPr lang="en-US" sz="2300" b="1" dirty="0" err="1">
                <a:solidFill>
                  <a:srgbClr val="000000"/>
                </a:solidFill>
                <a:latin typeface="Arial Bold"/>
                <a:ea typeface="Arial Bold"/>
                <a:cs typeface="Arial Bold"/>
                <a:sym typeface="Arial Bold"/>
              </a:rPr>
              <a:t>įgyvendinimo</a:t>
            </a:r>
            <a:r>
              <a:rPr lang="en-US" sz="2300" b="1" dirty="0">
                <a:solidFill>
                  <a:srgbClr val="000000"/>
                </a:solidFill>
                <a:latin typeface="Arial Bold"/>
                <a:ea typeface="Arial Bold"/>
                <a:cs typeface="Arial Bold"/>
                <a:sym typeface="Arial Bold"/>
              </a:rPr>
              <a:t> </a:t>
            </a:r>
            <a:r>
              <a:rPr lang="en-US" sz="2300" b="1" dirty="0" err="1">
                <a:solidFill>
                  <a:srgbClr val="000000"/>
                </a:solidFill>
                <a:latin typeface="Arial Bold"/>
                <a:ea typeface="Arial Bold"/>
                <a:cs typeface="Arial Bold"/>
                <a:sym typeface="Arial Bold"/>
              </a:rPr>
              <a:t>vieta</a:t>
            </a:r>
            <a:r>
              <a:rPr lang="en-US" sz="2300" b="1" dirty="0">
                <a:solidFill>
                  <a:srgbClr val="000000"/>
                </a:solidFill>
                <a:latin typeface="Arial Bold"/>
                <a:ea typeface="Arial Bold"/>
                <a:cs typeface="Arial Bold"/>
                <a:sym typeface="Arial Bold"/>
              </a:rPr>
              <a:t> </a:t>
            </a:r>
            <a:r>
              <a:rPr lang="en-US" sz="2300" dirty="0">
                <a:solidFill>
                  <a:srgbClr val="000000"/>
                </a:solidFill>
                <a:latin typeface="Arial"/>
                <a:ea typeface="Arial"/>
                <a:cs typeface="Arial"/>
                <a:sym typeface="Arial"/>
              </a:rPr>
              <a:t>– </a:t>
            </a:r>
            <a:r>
              <a:rPr lang="en-US" sz="2300" dirty="0" err="1">
                <a:solidFill>
                  <a:srgbClr val="000000"/>
                </a:solidFill>
                <a:latin typeface="Arial"/>
                <a:ea typeface="Arial"/>
                <a:cs typeface="Arial"/>
                <a:sym typeface="Arial"/>
              </a:rPr>
              <a:t>Jurgeliškių</a:t>
            </a:r>
            <a:r>
              <a:rPr lang="en-US" sz="2300" dirty="0">
                <a:solidFill>
                  <a:srgbClr val="000000"/>
                </a:solidFill>
                <a:latin typeface="Arial"/>
                <a:ea typeface="Arial"/>
                <a:cs typeface="Arial"/>
                <a:sym typeface="Arial"/>
              </a:rPr>
              <a:t> k. 9, Šiaulių </a:t>
            </a:r>
            <a:r>
              <a:rPr lang="en-US" sz="2300" dirty="0" err="1">
                <a:solidFill>
                  <a:srgbClr val="000000"/>
                </a:solidFill>
                <a:latin typeface="Arial"/>
                <a:ea typeface="Arial"/>
                <a:cs typeface="Arial"/>
                <a:sym typeface="Arial"/>
              </a:rPr>
              <a:t>rajonas</a:t>
            </a:r>
            <a:endParaRPr lang="en-US" sz="2300" dirty="0">
              <a:solidFill>
                <a:srgbClr val="000000"/>
              </a:solidFill>
              <a:latin typeface="Arial"/>
              <a:ea typeface="Arial"/>
              <a:cs typeface="Arial"/>
              <a:sym typeface="Arial"/>
            </a:endParaRPr>
          </a:p>
          <a:p>
            <a:pPr algn="just">
              <a:lnSpc>
                <a:spcPts val="2760"/>
              </a:lnSpc>
            </a:pPr>
            <a:r>
              <a:rPr lang="en-US" sz="2300" b="1" dirty="0" err="1">
                <a:solidFill>
                  <a:srgbClr val="000000"/>
                </a:solidFill>
                <a:latin typeface="Arial Bold"/>
                <a:ea typeface="Arial Bold"/>
                <a:cs typeface="Arial Bold"/>
                <a:sym typeface="Arial Bold"/>
              </a:rPr>
              <a:t>Projekto</a:t>
            </a:r>
            <a:r>
              <a:rPr lang="en-US" sz="2300" b="1" dirty="0">
                <a:solidFill>
                  <a:srgbClr val="000000"/>
                </a:solidFill>
                <a:latin typeface="Arial Bold"/>
                <a:ea typeface="Arial Bold"/>
                <a:cs typeface="Arial Bold"/>
                <a:sym typeface="Arial Bold"/>
              </a:rPr>
              <a:t> </a:t>
            </a:r>
            <a:r>
              <a:rPr lang="en-US" sz="2300" b="1" dirty="0" err="1">
                <a:solidFill>
                  <a:srgbClr val="000000"/>
                </a:solidFill>
                <a:latin typeface="Arial Bold"/>
                <a:ea typeface="Arial Bold"/>
                <a:cs typeface="Arial Bold"/>
                <a:sym typeface="Arial Bold"/>
              </a:rPr>
              <a:t>įgyvendinimo</a:t>
            </a:r>
            <a:r>
              <a:rPr lang="en-US" sz="2300" b="1" dirty="0">
                <a:solidFill>
                  <a:srgbClr val="000000"/>
                </a:solidFill>
                <a:latin typeface="Arial Bold"/>
                <a:ea typeface="Arial Bold"/>
                <a:cs typeface="Arial Bold"/>
                <a:sym typeface="Arial Bold"/>
              </a:rPr>
              <a:t> </a:t>
            </a:r>
            <a:r>
              <a:rPr lang="en-US" sz="2300" b="1" dirty="0" err="1">
                <a:solidFill>
                  <a:srgbClr val="000000"/>
                </a:solidFill>
                <a:latin typeface="Arial Bold"/>
                <a:ea typeface="Arial Bold"/>
                <a:cs typeface="Arial Bold"/>
                <a:sym typeface="Arial Bold"/>
              </a:rPr>
              <a:t>trukmė</a:t>
            </a:r>
            <a:r>
              <a:rPr lang="en-US" sz="2300" b="1" dirty="0">
                <a:solidFill>
                  <a:srgbClr val="000000"/>
                </a:solidFill>
                <a:latin typeface="Arial Bold"/>
                <a:ea typeface="Arial Bold"/>
                <a:cs typeface="Arial Bold"/>
                <a:sym typeface="Arial Bold"/>
              </a:rPr>
              <a:t> </a:t>
            </a:r>
            <a:r>
              <a:rPr lang="en-US" sz="2300" dirty="0">
                <a:solidFill>
                  <a:srgbClr val="000000"/>
                </a:solidFill>
                <a:latin typeface="Arial"/>
                <a:ea typeface="Arial"/>
                <a:cs typeface="Arial"/>
                <a:sym typeface="Arial"/>
              </a:rPr>
              <a:t>– </a:t>
            </a:r>
            <a:r>
              <a:rPr lang="en-US" sz="2300" dirty="0" err="1">
                <a:solidFill>
                  <a:srgbClr val="000000"/>
                </a:solidFill>
                <a:latin typeface="Arial"/>
                <a:ea typeface="Arial"/>
                <a:cs typeface="Arial"/>
                <a:sym typeface="Arial"/>
              </a:rPr>
              <a:t>iki</a:t>
            </a:r>
            <a:r>
              <a:rPr lang="en-US" sz="2300" dirty="0">
                <a:solidFill>
                  <a:srgbClr val="000000"/>
                </a:solidFill>
                <a:latin typeface="Arial"/>
                <a:ea typeface="Arial"/>
                <a:cs typeface="Arial"/>
                <a:sym typeface="Arial"/>
              </a:rPr>
              <a:t> 2028 m. </a:t>
            </a:r>
            <a:r>
              <a:rPr lang="en-US" sz="2300" dirty="0" err="1">
                <a:solidFill>
                  <a:srgbClr val="000000"/>
                </a:solidFill>
                <a:latin typeface="Arial"/>
                <a:ea typeface="Arial"/>
                <a:cs typeface="Arial"/>
                <a:sym typeface="Arial"/>
              </a:rPr>
              <a:t>lapkričio</a:t>
            </a:r>
            <a:r>
              <a:rPr lang="en-US" sz="2300" dirty="0">
                <a:solidFill>
                  <a:srgbClr val="000000"/>
                </a:solidFill>
                <a:latin typeface="Arial"/>
                <a:ea typeface="Arial"/>
                <a:cs typeface="Arial"/>
                <a:sym typeface="Arial"/>
              </a:rPr>
              <a:t> 30 d.</a:t>
            </a:r>
          </a:p>
        </p:txBody>
      </p:sp>
      <p:sp>
        <p:nvSpPr>
          <p:cNvPr id="6" name="TextBox 6"/>
          <p:cNvSpPr txBox="1"/>
          <p:nvPr/>
        </p:nvSpPr>
        <p:spPr>
          <a:xfrm>
            <a:off x="1028700" y="787643"/>
            <a:ext cx="11991463" cy="1562100"/>
          </a:xfrm>
          <a:prstGeom prst="rect">
            <a:avLst/>
          </a:prstGeom>
        </p:spPr>
        <p:txBody>
          <a:bodyPr lIns="0" tIns="0" rIns="0" bIns="0" rtlCol="0" anchor="t">
            <a:spAutoFit/>
          </a:bodyPr>
          <a:lstStyle/>
          <a:p>
            <a:pPr marL="0" lvl="0" indent="0" algn="l">
              <a:lnSpc>
                <a:spcPts val="3906"/>
              </a:lnSpc>
              <a:spcBef>
                <a:spcPct val="0"/>
              </a:spcBef>
            </a:pPr>
            <a:r>
              <a:rPr lang="en-US" sz="3255" b="1" u="none">
                <a:solidFill>
                  <a:srgbClr val="000000"/>
                </a:solidFill>
                <a:latin typeface="Arial Bold"/>
                <a:ea typeface="Arial Bold"/>
                <a:cs typeface="Arial Bold"/>
                <a:sym typeface="Arial Bold"/>
              </a:rPr>
              <a:t>INVESTICIJŲ PROJEKTAS</a:t>
            </a:r>
          </a:p>
          <a:p>
            <a:pPr marL="0" lvl="0" indent="0" algn="l">
              <a:lnSpc>
                <a:spcPts val="3906"/>
              </a:lnSpc>
              <a:spcBef>
                <a:spcPct val="0"/>
              </a:spcBef>
            </a:pPr>
            <a:r>
              <a:rPr lang="en-US" sz="3255" b="1" u="none">
                <a:solidFill>
                  <a:srgbClr val="E6C30A"/>
                </a:solidFill>
                <a:latin typeface="Arial Bold"/>
                <a:ea typeface="Arial Bold"/>
                <a:cs typeface="Arial Bold"/>
                <a:sym typeface="Arial Bold"/>
              </a:rPr>
              <a:t> „PAPILDOMŲ MAISTO-VIRTUVĖS ATLIEKŲ APDOROJIMO PAJĖGUMŲ SUKŪRIMAS ŠIAULIŲ REGIONE“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1028700" y="3209925"/>
            <a:ext cx="16230600" cy="3819525"/>
          </a:xfrm>
          <a:prstGeom prst="rect">
            <a:avLst/>
          </a:prstGeom>
        </p:spPr>
        <p:txBody>
          <a:bodyPr lIns="0" tIns="0" rIns="0" bIns="0" rtlCol="0" anchor="t">
            <a:spAutoFit/>
          </a:bodyPr>
          <a:lstStyle/>
          <a:p>
            <a:pPr algn="just">
              <a:lnSpc>
                <a:spcPts val="2760"/>
              </a:lnSpc>
            </a:pPr>
            <a:r>
              <a:rPr lang="en-US" sz="2300">
                <a:solidFill>
                  <a:srgbClr val="000000"/>
                </a:solidFill>
                <a:latin typeface="Arial"/>
                <a:ea typeface="Arial"/>
                <a:cs typeface="Arial"/>
                <a:sym typeface="Arial"/>
              </a:rPr>
              <a:t>Investiciniame projekte vertintos dvi technologinės maisto-virtuvės apdorojimo pajėgumų sukūrimo alternatyvos:</a:t>
            </a:r>
          </a:p>
          <a:p>
            <a:pPr algn="just">
              <a:lnSpc>
                <a:spcPts val="2760"/>
              </a:lnSpc>
            </a:pPr>
            <a:r>
              <a:rPr lang="en-US" sz="2300">
                <a:solidFill>
                  <a:srgbClr val="000000"/>
                </a:solidFill>
                <a:latin typeface="Arial"/>
                <a:ea typeface="Arial"/>
                <a:cs typeface="Arial"/>
                <a:sym typeface="Arial"/>
              </a:rPr>
              <a:t>• Komposto gamybos iš MVA ir ŽA technologiniai įrenginiai (I alternatyva);</a:t>
            </a:r>
          </a:p>
          <a:p>
            <a:pPr algn="just">
              <a:lnSpc>
                <a:spcPts val="2760"/>
              </a:lnSpc>
            </a:pPr>
            <a:r>
              <a:rPr lang="en-US" sz="2300">
                <a:solidFill>
                  <a:srgbClr val="000000"/>
                </a:solidFill>
                <a:latin typeface="Arial"/>
                <a:ea typeface="Arial"/>
                <a:cs typeface="Arial"/>
                <a:sym typeface="Arial"/>
              </a:rPr>
              <a:t>• MVA paruošimas tolimesniam sutvarkymui (II alternatyva).</a:t>
            </a:r>
          </a:p>
          <a:p>
            <a:pPr algn="just">
              <a:lnSpc>
                <a:spcPts val="2760"/>
              </a:lnSpc>
            </a:pPr>
            <a:endParaRPr lang="en-US" sz="2300">
              <a:solidFill>
                <a:srgbClr val="000000"/>
              </a:solidFill>
              <a:latin typeface="Arial"/>
              <a:ea typeface="Arial"/>
              <a:cs typeface="Arial"/>
              <a:sym typeface="Arial"/>
            </a:endParaRPr>
          </a:p>
          <a:p>
            <a:pPr algn="just">
              <a:lnSpc>
                <a:spcPts val="2760"/>
              </a:lnSpc>
            </a:pPr>
            <a:r>
              <a:rPr lang="en-US" sz="2300">
                <a:solidFill>
                  <a:srgbClr val="000000"/>
                </a:solidFill>
                <a:latin typeface="Arial"/>
                <a:ea typeface="Arial"/>
                <a:cs typeface="Arial"/>
                <a:sym typeface="Arial"/>
              </a:rPr>
              <a:t>Įvertinus Projekto alternatyvas pasirinkta teisiniu, technologiniu, finansiniu, socialiniu bei ekonominiu požiūriu </a:t>
            </a:r>
            <a:r>
              <a:rPr lang="en-US" sz="2300" b="1">
                <a:solidFill>
                  <a:srgbClr val="000000"/>
                </a:solidFill>
                <a:latin typeface="Arial Bold"/>
                <a:ea typeface="Arial Bold"/>
                <a:cs typeface="Arial Bold"/>
                <a:sym typeface="Arial Bold"/>
              </a:rPr>
              <a:t>priimtiniausia I alternatyva</a:t>
            </a:r>
            <a:r>
              <a:rPr lang="en-US" sz="2300">
                <a:solidFill>
                  <a:srgbClr val="000000"/>
                </a:solidFill>
                <a:latin typeface="Arial"/>
                <a:ea typeface="Arial"/>
                <a:cs typeface="Arial"/>
                <a:sym typeface="Arial"/>
              </a:rPr>
              <a:t>.</a:t>
            </a:r>
          </a:p>
          <a:p>
            <a:pPr algn="just">
              <a:lnSpc>
                <a:spcPts val="2760"/>
              </a:lnSpc>
            </a:pPr>
            <a:r>
              <a:rPr lang="en-US" sz="2300">
                <a:solidFill>
                  <a:srgbClr val="000000"/>
                </a:solidFill>
                <a:latin typeface="Arial"/>
                <a:ea typeface="Arial"/>
                <a:cs typeface="Arial"/>
                <a:sym typeface="Arial"/>
              </a:rPr>
              <a:t>Įgyvendinus šią alternatyvą bus galimybė apdoroti ~ 25 000 t / metus atskirai surinktų maisto-virtuvės ir žaliųjų atliekų pagaminant kompostą taip papildomai perdirbant ~ 7 000 t / metus MVA.</a:t>
            </a:r>
          </a:p>
          <a:p>
            <a:pPr algn="just">
              <a:lnSpc>
                <a:spcPts val="2760"/>
              </a:lnSpc>
            </a:pPr>
            <a:endParaRPr lang="en-US" sz="2300">
              <a:solidFill>
                <a:srgbClr val="000000"/>
              </a:solidFill>
              <a:latin typeface="Arial"/>
              <a:ea typeface="Arial"/>
              <a:cs typeface="Arial"/>
              <a:sym typeface="Arial"/>
            </a:endParaRPr>
          </a:p>
          <a:p>
            <a:pPr algn="just">
              <a:lnSpc>
                <a:spcPts val="2760"/>
              </a:lnSpc>
            </a:pPr>
            <a:r>
              <a:rPr lang="en-US" sz="2300">
                <a:solidFill>
                  <a:srgbClr val="000000"/>
                </a:solidFill>
                <a:latin typeface="Arial"/>
                <a:ea typeface="Arial"/>
                <a:cs typeface="Arial"/>
                <a:sym typeface="Arial"/>
              </a:rPr>
              <a:t>Įgyvendinus Projektą, bus sudarytos sąlygos iš MKA srauto pirminio rūšiavimo būdu atskirtas MVA apdoroti kartu su ŽA ir pagaminti kokybiško komposto, kuris pagal paskirtį galėtų būti parduodamas įmonėms, įstaigoms ir gyventojams.</a:t>
            </a:r>
          </a:p>
        </p:txBody>
      </p:sp>
      <p:sp>
        <p:nvSpPr>
          <p:cNvPr id="3" name="TextBox 3"/>
          <p:cNvSpPr txBox="1"/>
          <p:nvPr/>
        </p:nvSpPr>
        <p:spPr>
          <a:xfrm>
            <a:off x="1028700" y="787643"/>
            <a:ext cx="11991463" cy="1562100"/>
          </a:xfrm>
          <a:prstGeom prst="rect">
            <a:avLst/>
          </a:prstGeom>
        </p:spPr>
        <p:txBody>
          <a:bodyPr lIns="0" tIns="0" rIns="0" bIns="0" rtlCol="0" anchor="t">
            <a:spAutoFit/>
          </a:bodyPr>
          <a:lstStyle/>
          <a:p>
            <a:pPr marL="0" lvl="0" indent="0" algn="l">
              <a:lnSpc>
                <a:spcPts val="3906"/>
              </a:lnSpc>
              <a:spcBef>
                <a:spcPct val="0"/>
              </a:spcBef>
            </a:pPr>
            <a:r>
              <a:rPr lang="en-US" sz="3255" b="1" u="none">
                <a:solidFill>
                  <a:srgbClr val="000000"/>
                </a:solidFill>
                <a:latin typeface="Arial Bold"/>
                <a:ea typeface="Arial Bold"/>
                <a:cs typeface="Arial Bold"/>
                <a:sym typeface="Arial Bold"/>
              </a:rPr>
              <a:t>INVESTICIJŲ PROJEKTAS</a:t>
            </a:r>
          </a:p>
          <a:p>
            <a:pPr marL="0" lvl="0" indent="0" algn="l">
              <a:lnSpc>
                <a:spcPts val="3906"/>
              </a:lnSpc>
              <a:spcBef>
                <a:spcPct val="0"/>
              </a:spcBef>
            </a:pPr>
            <a:r>
              <a:rPr lang="en-US" sz="3255" b="1" u="none">
                <a:solidFill>
                  <a:srgbClr val="E6C30A"/>
                </a:solidFill>
                <a:latin typeface="Arial Bold"/>
                <a:ea typeface="Arial Bold"/>
                <a:cs typeface="Arial Bold"/>
                <a:sym typeface="Arial Bold"/>
              </a:rPr>
              <a:t> „PAPILDOMŲ MAISTO-VIRTUVĖS ATLIEKŲ APDOROJIMO PAJĖGUMŲ SUKŪRIMAS ŠIAULIŲ REGIONE“</a:t>
            </a:r>
          </a:p>
        </p:txBody>
      </p:sp>
      <p:sp>
        <p:nvSpPr>
          <p:cNvPr id="4" name="AutoShape 4"/>
          <p:cNvSpPr/>
          <p:nvPr/>
        </p:nvSpPr>
        <p:spPr>
          <a:xfrm>
            <a:off x="-358119" y="2682982"/>
            <a:ext cx="12067670" cy="0"/>
          </a:xfrm>
          <a:prstGeom prst="line">
            <a:avLst/>
          </a:prstGeom>
          <a:ln w="95250" cap="flat">
            <a:solidFill>
              <a:srgbClr val="000000"/>
            </a:solidFill>
            <a:prstDash val="solid"/>
            <a:headEnd type="none" w="sm" len="sm"/>
            <a:tailEnd type="none" w="sm" len="sm"/>
          </a:ln>
        </p:spPr>
        <p:txBody>
          <a:bodyPr/>
          <a:lstStyle/>
          <a:p>
            <a:endParaRPr lang="lt-LT"/>
          </a:p>
        </p:txBody>
      </p:sp>
      <p:grpSp>
        <p:nvGrpSpPr>
          <p:cNvPr id="5" name="Group 5"/>
          <p:cNvGrpSpPr/>
          <p:nvPr/>
        </p:nvGrpSpPr>
        <p:grpSpPr>
          <a:xfrm>
            <a:off x="0" y="9110663"/>
            <a:ext cx="18288000" cy="2352675"/>
            <a:chOff x="0" y="0"/>
            <a:chExt cx="6318121" cy="812800"/>
          </a:xfrm>
        </p:grpSpPr>
        <p:sp>
          <p:nvSpPr>
            <p:cNvPr id="6" name="Freeform 6"/>
            <p:cNvSpPr/>
            <p:nvPr/>
          </p:nvSpPr>
          <p:spPr>
            <a:xfrm>
              <a:off x="0" y="0"/>
              <a:ext cx="6318121" cy="812800"/>
            </a:xfrm>
            <a:custGeom>
              <a:avLst/>
              <a:gdLst/>
              <a:ahLst/>
              <a:cxnLst/>
              <a:rect l="l" t="t" r="r" b="b"/>
              <a:pathLst>
                <a:path w="6318121" h="812800">
                  <a:moveTo>
                    <a:pt x="0" y="0"/>
                  </a:moveTo>
                  <a:lnTo>
                    <a:pt x="6318121" y="0"/>
                  </a:lnTo>
                  <a:lnTo>
                    <a:pt x="6318121" y="812800"/>
                  </a:lnTo>
                  <a:lnTo>
                    <a:pt x="0" y="812800"/>
                  </a:lnTo>
                  <a:close/>
                </a:path>
              </a:pathLst>
            </a:custGeom>
            <a:blipFill>
              <a:blip r:embed="rId2"/>
              <a:stretch>
                <a:fillRect t="-209433" b="-209433"/>
              </a:stretch>
            </a:blipFill>
          </p:spPr>
          <p:txBody>
            <a:bodyPr/>
            <a:lstStyle/>
            <a:p>
              <a:endParaRPr lang="lt-LT"/>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1028700" y="2968732"/>
            <a:ext cx="16230600" cy="5534025"/>
          </a:xfrm>
          <a:prstGeom prst="rect">
            <a:avLst/>
          </a:prstGeom>
        </p:spPr>
        <p:txBody>
          <a:bodyPr lIns="0" tIns="0" rIns="0" bIns="0" rtlCol="0" anchor="t">
            <a:spAutoFit/>
          </a:bodyPr>
          <a:lstStyle/>
          <a:p>
            <a:pPr algn="just">
              <a:lnSpc>
                <a:spcPts val="2760"/>
              </a:lnSpc>
            </a:pPr>
            <a:r>
              <a:rPr lang="en-US" sz="2300">
                <a:solidFill>
                  <a:srgbClr val="000000"/>
                </a:solidFill>
                <a:latin typeface="Arial"/>
                <a:ea typeface="Arial"/>
                <a:cs typeface="Arial"/>
                <a:sym typeface="Arial"/>
              </a:rPr>
              <a:t>2024 m. dalis MVA jau yra surenkamos atskirai nuo MKA ir apdorojamos MVA apdorojimo įrenginiuose, tačiau sukurti apdorojimo pajėgumai leidžia sutvarkyti tik 4,3 tūkst. t./ metus MVA, todėl didžioji dalis jų toliau patenka ir pateks į MKA sudėtį. </a:t>
            </a:r>
          </a:p>
          <a:p>
            <a:pPr algn="just">
              <a:lnSpc>
                <a:spcPts val="2760"/>
              </a:lnSpc>
            </a:pPr>
            <a:endParaRPr lang="en-US" sz="2300">
              <a:solidFill>
                <a:srgbClr val="000000"/>
              </a:solidFill>
              <a:latin typeface="Arial"/>
              <a:ea typeface="Arial"/>
              <a:cs typeface="Arial"/>
              <a:sym typeface="Arial"/>
            </a:endParaRPr>
          </a:p>
          <a:p>
            <a:pPr algn="just">
              <a:lnSpc>
                <a:spcPts val="2760"/>
              </a:lnSpc>
            </a:pPr>
            <a:r>
              <a:rPr lang="en-US" sz="2300">
                <a:solidFill>
                  <a:srgbClr val="000000"/>
                </a:solidFill>
                <a:latin typeface="Arial"/>
                <a:ea typeface="Arial"/>
                <a:cs typeface="Arial"/>
                <a:sym typeface="Arial"/>
              </a:rPr>
              <a:t>Biologiškai skaidžių atliekų kompostavimo, anaerobinio apdorojimo taisyklės draudžia atskirai ar kartu su žaliosiomis atliekomis surinktas MVA apdoroti naudojant tik esamą žaliųjų atliekų kompostavimo infrastruktūrą, t. y. esama kompostavimo infrastruktūra neatitinka MVA apdorojimui nustatytų reikalavimų. </a:t>
            </a:r>
          </a:p>
          <a:p>
            <a:pPr algn="just">
              <a:lnSpc>
                <a:spcPts val="2760"/>
              </a:lnSpc>
            </a:pPr>
            <a:endParaRPr lang="en-US" sz="2300">
              <a:solidFill>
                <a:srgbClr val="000000"/>
              </a:solidFill>
              <a:latin typeface="Arial"/>
              <a:ea typeface="Arial"/>
              <a:cs typeface="Arial"/>
              <a:sym typeface="Arial"/>
            </a:endParaRPr>
          </a:p>
          <a:p>
            <a:pPr algn="just">
              <a:lnSpc>
                <a:spcPts val="2760"/>
              </a:lnSpc>
            </a:pPr>
            <a:r>
              <a:rPr lang="en-US" sz="2300" strike="sngStrike">
                <a:solidFill>
                  <a:srgbClr val="000000"/>
                </a:solidFill>
                <a:latin typeface="Arial"/>
                <a:ea typeface="Arial"/>
                <a:cs typeface="Arial"/>
                <a:sym typeface="Arial"/>
              </a:rPr>
              <a:t>P</a:t>
            </a:r>
            <a:r>
              <a:rPr lang="en-US" sz="2300">
                <a:solidFill>
                  <a:srgbClr val="000000"/>
                </a:solidFill>
                <a:latin typeface="Arial"/>
                <a:ea typeface="Arial"/>
                <a:cs typeface="Arial"/>
                <a:sym typeface="Arial"/>
              </a:rPr>
              <a:t>agrindinės KA tvarkymo sistemos </a:t>
            </a:r>
            <a:r>
              <a:rPr lang="en-US" sz="2300" b="1">
                <a:solidFill>
                  <a:srgbClr val="000000"/>
                </a:solidFill>
                <a:latin typeface="Arial Bold"/>
                <a:ea typeface="Arial Bold"/>
                <a:cs typeface="Arial Bold"/>
                <a:sym typeface="Arial Bold"/>
              </a:rPr>
              <a:t>problemų priežastys</a:t>
            </a:r>
            <a:r>
              <a:rPr lang="en-US" sz="2300">
                <a:solidFill>
                  <a:srgbClr val="000000"/>
                </a:solidFill>
                <a:latin typeface="Arial"/>
                <a:ea typeface="Arial"/>
                <a:cs typeface="Arial"/>
                <a:sym typeface="Arial"/>
              </a:rPr>
              <a:t>, dėl kurių kyla iššūkiai pasiekti nustatytus uždavinius siejamos su </a:t>
            </a:r>
            <a:r>
              <a:rPr lang="en-US" sz="2300" b="1">
                <a:solidFill>
                  <a:srgbClr val="000000"/>
                </a:solidFill>
                <a:latin typeface="Arial Bold"/>
                <a:ea typeface="Arial Bold"/>
                <a:cs typeface="Arial Bold"/>
                <a:sym typeface="Arial Bold"/>
              </a:rPr>
              <a:t>per mažais esamais MVA apdorojimo pajėgumais </a:t>
            </a:r>
            <a:r>
              <a:rPr lang="en-US" sz="2300">
                <a:solidFill>
                  <a:srgbClr val="000000"/>
                </a:solidFill>
                <a:latin typeface="Arial"/>
                <a:ea typeface="Arial"/>
                <a:cs typeface="Arial"/>
                <a:sym typeface="Arial"/>
              </a:rPr>
              <a:t>arba reikalavimų MVA tvarkymui neatitinkančia ŽA kompostavimo infrastruktūra.</a:t>
            </a:r>
          </a:p>
          <a:p>
            <a:pPr algn="just">
              <a:lnSpc>
                <a:spcPts val="2760"/>
              </a:lnSpc>
            </a:pPr>
            <a:endParaRPr lang="en-US" sz="2300">
              <a:solidFill>
                <a:srgbClr val="000000"/>
              </a:solidFill>
              <a:latin typeface="Arial"/>
              <a:ea typeface="Arial"/>
              <a:cs typeface="Arial"/>
              <a:sym typeface="Arial"/>
            </a:endParaRPr>
          </a:p>
          <a:p>
            <a:pPr algn="just">
              <a:lnSpc>
                <a:spcPts val="2760"/>
              </a:lnSpc>
            </a:pPr>
            <a:r>
              <a:rPr lang="en-US" sz="2300" b="1">
                <a:solidFill>
                  <a:srgbClr val="000000"/>
                </a:solidFill>
                <a:latin typeface="Arial Bold"/>
                <a:ea typeface="Arial Bold"/>
                <a:cs typeface="Arial Bold"/>
                <a:sym typeface="Arial Bold"/>
              </a:rPr>
              <a:t>Poreikis</a:t>
            </a:r>
            <a:r>
              <a:rPr lang="en-US" sz="2300">
                <a:solidFill>
                  <a:srgbClr val="000000"/>
                </a:solidFill>
                <a:latin typeface="Arial"/>
                <a:ea typeface="Arial"/>
                <a:cs typeface="Arial"/>
                <a:sym typeface="Arial"/>
              </a:rPr>
              <a:t> </a:t>
            </a:r>
            <a:r>
              <a:rPr lang="en-US" sz="2300" b="1">
                <a:solidFill>
                  <a:srgbClr val="000000"/>
                </a:solidFill>
                <a:latin typeface="Arial Bold"/>
                <a:ea typeface="Arial Bold"/>
                <a:cs typeface="Arial Bold"/>
                <a:sym typeface="Arial Bold"/>
              </a:rPr>
              <a:t>tobulinti esamą MVA tvarkymo sistemą</a:t>
            </a:r>
            <a:r>
              <a:rPr lang="en-US" sz="2300">
                <a:solidFill>
                  <a:srgbClr val="000000"/>
                </a:solidFill>
                <a:latin typeface="Arial"/>
                <a:ea typeface="Arial"/>
                <a:cs typeface="Arial"/>
                <a:sym typeface="Arial"/>
              </a:rPr>
              <a:t>, sukuriant papildomą MVA apdorojimo ir paruošimo naudoti pakarotinai infrastruktūrą bei tokiu būdu:</a:t>
            </a:r>
          </a:p>
          <a:p>
            <a:pPr algn="just">
              <a:lnSpc>
                <a:spcPts val="2760"/>
              </a:lnSpc>
            </a:pPr>
            <a:r>
              <a:rPr lang="en-US" sz="2300" b="1">
                <a:solidFill>
                  <a:srgbClr val="000000"/>
                </a:solidFill>
                <a:latin typeface="Arial Bold"/>
                <a:ea typeface="Arial Bold"/>
                <a:cs typeface="Arial Bold"/>
                <a:sym typeface="Arial Bold"/>
              </a:rPr>
              <a:t>- sukurti galimybę rinkti ir apdoroti MVA atliekas kartu su žaliosiomis atliekomis, taip pasiekiant sinergijos efektą;</a:t>
            </a:r>
          </a:p>
          <a:p>
            <a:pPr algn="just">
              <a:lnSpc>
                <a:spcPts val="2760"/>
              </a:lnSpc>
            </a:pPr>
            <a:r>
              <a:rPr lang="en-US" sz="2300" b="1">
                <a:solidFill>
                  <a:srgbClr val="000000"/>
                </a:solidFill>
                <a:latin typeface="Arial Bold"/>
                <a:ea typeface="Arial Bold"/>
                <a:cs typeface="Arial Bold"/>
                <a:sym typeface="Arial Bold"/>
              </a:rPr>
              <a:t>- sudaryti galimybę gaminti kokybišką kompostą.</a:t>
            </a:r>
          </a:p>
        </p:txBody>
      </p:sp>
      <p:sp>
        <p:nvSpPr>
          <p:cNvPr id="3" name="TextBox 3"/>
          <p:cNvSpPr txBox="1"/>
          <p:nvPr/>
        </p:nvSpPr>
        <p:spPr>
          <a:xfrm>
            <a:off x="1028700" y="787643"/>
            <a:ext cx="11991463" cy="1562100"/>
          </a:xfrm>
          <a:prstGeom prst="rect">
            <a:avLst/>
          </a:prstGeom>
        </p:spPr>
        <p:txBody>
          <a:bodyPr lIns="0" tIns="0" rIns="0" bIns="0" rtlCol="0" anchor="t">
            <a:spAutoFit/>
          </a:bodyPr>
          <a:lstStyle/>
          <a:p>
            <a:pPr marL="0" lvl="0" indent="0" algn="l">
              <a:lnSpc>
                <a:spcPts val="3906"/>
              </a:lnSpc>
              <a:spcBef>
                <a:spcPct val="0"/>
              </a:spcBef>
            </a:pPr>
            <a:r>
              <a:rPr lang="en-US" sz="3255" b="1" u="none">
                <a:solidFill>
                  <a:srgbClr val="000000"/>
                </a:solidFill>
                <a:latin typeface="Arial Bold"/>
                <a:ea typeface="Arial Bold"/>
                <a:cs typeface="Arial Bold"/>
                <a:sym typeface="Arial Bold"/>
              </a:rPr>
              <a:t>INVESTICIJŲ PROJEKTAS</a:t>
            </a:r>
          </a:p>
          <a:p>
            <a:pPr marL="0" lvl="0" indent="0" algn="l">
              <a:lnSpc>
                <a:spcPts val="3906"/>
              </a:lnSpc>
              <a:spcBef>
                <a:spcPct val="0"/>
              </a:spcBef>
            </a:pPr>
            <a:r>
              <a:rPr lang="en-US" sz="3255" b="1" u="none">
                <a:solidFill>
                  <a:srgbClr val="E6C30A"/>
                </a:solidFill>
                <a:latin typeface="Arial Bold"/>
                <a:ea typeface="Arial Bold"/>
                <a:cs typeface="Arial Bold"/>
                <a:sym typeface="Arial Bold"/>
              </a:rPr>
              <a:t> „PAPILDOMŲ MAISTO-VIRTUVĖS ATLIEKŲ APDOROJIMO PAJĖGUMŲ SUKŪRIMAS ŠIAULIŲ REGIONE“</a:t>
            </a:r>
          </a:p>
        </p:txBody>
      </p:sp>
      <p:sp>
        <p:nvSpPr>
          <p:cNvPr id="4" name="AutoShape 4"/>
          <p:cNvSpPr/>
          <p:nvPr/>
        </p:nvSpPr>
        <p:spPr>
          <a:xfrm>
            <a:off x="-358119" y="2682982"/>
            <a:ext cx="12067670" cy="0"/>
          </a:xfrm>
          <a:prstGeom prst="line">
            <a:avLst/>
          </a:prstGeom>
          <a:ln w="95250" cap="flat">
            <a:solidFill>
              <a:srgbClr val="000000"/>
            </a:solidFill>
            <a:prstDash val="solid"/>
            <a:headEnd type="none" w="sm" len="sm"/>
            <a:tailEnd type="none" w="sm" len="sm"/>
          </a:ln>
        </p:spPr>
        <p:txBody>
          <a:bodyPr/>
          <a:lstStyle/>
          <a:p>
            <a:endParaRPr lang="lt-LT"/>
          </a:p>
        </p:txBody>
      </p:sp>
      <p:grpSp>
        <p:nvGrpSpPr>
          <p:cNvPr id="5" name="Group 5"/>
          <p:cNvGrpSpPr/>
          <p:nvPr/>
        </p:nvGrpSpPr>
        <p:grpSpPr>
          <a:xfrm>
            <a:off x="0" y="9110663"/>
            <a:ext cx="18288000" cy="2352675"/>
            <a:chOff x="0" y="0"/>
            <a:chExt cx="6318121" cy="812800"/>
          </a:xfrm>
        </p:grpSpPr>
        <p:sp>
          <p:nvSpPr>
            <p:cNvPr id="6" name="Freeform 6"/>
            <p:cNvSpPr/>
            <p:nvPr/>
          </p:nvSpPr>
          <p:spPr>
            <a:xfrm>
              <a:off x="0" y="0"/>
              <a:ext cx="6318121" cy="812800"/>
            </a:xfrm>
            <a:custGeom>
              <a:avLst/>
              <a:gdLst/>
              <a:ahLst/>
              <a:cxnLst/>
              <a:rect l="l" t="t" r="r" b="b"/>
              <a:pathLst>
                <a:path w="6318121" h="812800">
                  <a:moveTo>
                    <a:pt x="0" y="0"/>
                  </a:moveTo>
                  <a:lnTo>
                    <a:pt x="6318121" y="0"/>
                  </a:lnTo>
                  <a:lnTo>
                    <a:pt x="6318121" y="812800"/>
                  </a:lnTo>
                  <a:lnTo>
                    <a:pt x="0" y="812800"/>
                  </a:lnTo>
                  <a:close/>
                </a:path>
              </a:pathLst>
            </a:custGeom>
            <a:blipFill>
              <a:blip r:embed="rId2"/>
              <a:stretch>
                <a:fillRect t="-209433" b="-209433"/>
              </a:stretch>
            </a:blipFill>
          </p:spPr>
          <p:txBody>
            <a:bodyPr/>
            <a:lstStyle/>
            <a:p>
              <a:endParaRPr lang="lt-LT"/>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1028700" y="787643"/>
            <a:ext cx="11991463" cy="1562100"/>
          </a:xfrm>
          <a:prstGeom prst="rect">
            <a:avLst/>
          </a:prstGeom>
        </p:spPr>
        <p:txBody>
          <a:bodyPr lIns="0" tIns="0" rIns="0" bIns="0" rtlCol="0" anchor="t">
            <a:spAutoFit/>
          </a:bodyPr>
          <a:lstStyle/>
          <a:p>
            <a:pPr marL="0" lvl="0" indent="0" algn="l">
              <a:lnSpc>
                <a:spcPts val="3906"/>
              </a:lnSpc>
              <a:spcBef>
                <a:spcPct val="0"/>
              </a:spcBef>
            </a:pPr>
            <a:r>
              <a:rPr lang="en-US" sz="3255" b="1" u="none">
                <a:solidFill>
                  <a:srgbClr val="000000"/>
                </a:solidFill>
                <a:latin typeface="Arial Bold"/>
                <a:ea typeface="Arial Bold"/>
                <a:cs typeface="Arial Bold"/>
                <a:sym typeface="Arial Bold"/>
              </a:rPr>
              <a:t>INVESTICIJŲ PROJEKTAS</a:t>
            </a:r>
          </a:p>
          <a:p>
            <a:pPr marL="0" lvl="0" indent="0" algn="l">
              <a:lnSpc>
                <a:spcPts val="3906"/>
              </a:lnSpc>
              <a:spcBef>
                <a:spcPct val="0"/>
              </a:spcBef>
            </a:pPr>
            <a:r>
              <a:rPr lang="en-US" sz="3255" b="1" u="none">
                <a:solidFill>
                  <a:srgbClr val="E6C30A"/>
                </a:solidFill>
                <a:latin typeface="Arial Bold"/>
                <a:ea typeface="Arial Bold"/>
                <a:cs typeface="Arial Bold"/>
                <a:sym typeface="Arial Bold"/>
              </a:rPr>
              <a:t> „PAPILDOMŲ MAISTO-VIRTUVĖS ATLIEKŲ APDOROJIMO PAJĖGUMŲ SUKŪRIMAS ŠIAULIŲ REGIONE“</a:t>
            </a:r>
          </a:p>
        </p:txBody>
      </p:sp>
      <p:sp>
        <p:nvSpPr>
          <p:cNvPr id="3" name="AutoShape 3"/>
          <p:cNvSpPr/>
          <p:nvPr/>
        </p:nvSpPr>
        <p:spPr>
          <a:xfrm>
            <a:off x="-358119" y="2682982"/>
            <a:ext cx="12067670" cy="0"/>
          </a:xfrm>
          <a:prstGeom prst="line">
            <a:avLst/>
          </a:prstGeom>
          <a:ln w="95250" cap="flat">
            <a:solidFill>
              <a:srgbClr val="000000"/>
            </a:solidFill>
            <a:prstDash val="solid"/>
            <a:headEnd type="none" w="sm" len="sm"/>
            <a:tailEnd type="none" w="sm" len="sm"/>
          </a:ln>
        </p:spPr>
        <p:txBody>
          <a:bodyPr/>
          <a:lstStyle/>
          <a:p>
            <a:endParaRPr lang="lt-LT"/>
          </a:p>
        </p:txBody>
      </p:sp>
      <p:sp>
        <p:nvSpPr>
          <p:cNvPr id="4" name="TextBox 4"/>
          <p:cNvSpPr txBox="1"/>
          <p:nvPr/>
        </p:nvSpPr>
        <p:spPr>
          <a:xfrm>
            <a:off x="1028700" y="3171366"/>
            <a:ext cx="16230600" cy="695511"/>
          </a:xfrm>
          <a:prstGeom prst="rect">
            <a:avLst/>
          </a:prstGeom>
        </p:spPr>
        <p:txBody>
          <a:bodyPr lIns="0" tIns="0" rIns="0" bIns="0" rtlCol="0" anchor="t">
            <a:spAutoFit/>
          </a:bodyPr>
          <a:lstStyle/>
          <a:p>
            <a:pPr algn="just">
              <a:lnSpc>
                <a:spcPts val="2760"/>
              </a:lnSpc>
            </a:pPr>
            <a:r>
              <a:rPr lang="lt-LT" sz="2300" b="1" dirty="0">
                <a:solidFill>
                  <a:srgbClr val="000000"/>
                </a:solidFill>
                <a:latin typeface="Arial Bold"/>
                <a:ea typeface="Arial Bold"/>
                <a:cs typeface="Arial Bold"/>
                <a:sym typeface="Arial Bold"/>
              </a:rPr>
              <a:t>Įgyvendinus Projektą bus sudarytos tinkamos MVA rūšiavimo sąlygos Joniškio, Kelmės, Pakruojo, Akmenės, Radviliškio, Šiaulių r. ir Šiaulių m. savivaldybių individualių namų gyventojams.</a:t>
            </a:r>
          </a:p>
        </p:txBody>
      </p:sp>
      <p:sp>
        <p:nvSpPr>
          <p:cNvPr id="5" name="TextBox 5"/>
          <p:cNvSpPr txBox="1"/>
          <p:nvPr/>
        </p:nvSpPr>
        <p:spPr>
          <a:xfrm>
            <a:off x="5633683" y="8938285"/>
            <a:ext cx="10835042" cy="315991"/>
          </a:xfrm>
          <a:prstGeom prst="rect">
            <a:avLst/>
          </a:prstGeom>
        </p:spPr>
        <p:txBody>
          <a:bodyPr lIns="0" tIns="0" rIns="0" bIns="0" rtlCol="0" anchor="t">
            <a:spAutoFit/>
          </a:bodyPr>
          <a:lstStyle/>
          <a:p>
            <a:pPr algn="l">
              <a:lnSpc>
                <a:spcPts val="1800"/>
              </a:lnSpc>
            </a:pPr>
            <a:r>
              <a:rPr lang="en-US" sz="1500" u="sng">
                <a:solidFill>
                  <a:srgbClr val="467886"/>
                </a:solidFill>
                <a:latin typeface="Arial"/>
                <a:ea typeface="Arial"/>
                <a:cs typeface="Arial"/>
                <a:sym typeface="Arial"/>
              </a:rPr>
              <a:t>[1]</a:t>
            </a:r>
            <a:r>
              <a:rPr lang="en-US" sz="1500">
                <a:solidFill>
                  <a:srgbClr val="000000"/>
                </a:solidFill>
                <a:latin typeface="Arial"/>
                <a:ea typeface="Arial"/>
                <a:cs typeface="Arial"/>
                <a:sym typeface="Arial"/>
              </a:rPr>
              <a:t> Įvertinta remiantis Eurostat duomenimis, URL: </a:t>
            </a:r>
            <a:r>
              <a:rPr lang="en-US" sz="1500" u="sng">
                <a:solidFill>
                  <a:srgbClr val="467886"/>
                </a:solidFill>
                <a:latin typeface="Arial"/>
                <a:ea typeface="Arial"/>
                <a:cs typeface="Arial"/>
                <a:sym typeface="Arial"/>
                <a:hlinkClick r:id="rId2" tooltip="https://ec.europa.eu/eurostat/web/products-eurostat-news/w/ddn-20230929-2"/>
              </a:rPr>
              <a:t>https://ec.europa.eu/eurostat/web/products-eurostat-news/w/ddn-20230929-2</a:t>
            </a:r>
            <a:r>
              <a:rPr lang="en-US" sz="1500">
                <a:solidFill>
                  <a:srgbClr val="000000"/>
                </a:solidFill>
                <a:latin typeface="Arial"/>
                <a:ea typeface="Arial"/>
                <a:cs typeface="Arial"/>
                <a:sym typeface="Arial"/>
              </a:rPr>
              <a:t> </a:t>
            </a:r>
          </a:p>
        </p:txBody>
      </p:sp>
      <p:graphicFrame>
        <p:nvGraphicFramePr>
          <p:cNvPr id="6" name="Table 6"/>
          <p:cNvGraphicFramePr>
            <a:graphicFrameLocks noGrp="1"/>
          </p:cNvGraphicFramePr>
          <p:nvPr>
            <p:extLst>
              <p:ext uri="{D42A27DB-BD31-4B8C-83A1-F6EECF244321}">
                <p14:modId xmlns:p14="http://schemas.microsoft.com/office/powerpoint/2010/main" val="333536932"/>
              </p:ext>
            </p:extLst>
          </p:nvPr>
        </p:nvGraphicFramePr>
        <p:xfrm>
          <a:off x="1819275" y="4165990"/>
          <a:ext cx="14649449" cy="3862897"/>
        </p:xfrm>
        <a:graphic>
          <a:graphicData uri="http://schemas.openxmlformats.org/drawingml/2006/table">
            <a:tbl>
              <a:tblPr/>
              <a:tblGrid>
                <a:gridCol w="2314304">
                  <a:extLst>
                    <a:ext uri="{9D8B030D-6E8A-4147-A177-3AD203B41FA5}">
                      <a16:colId xmlns:a16="http://schemas.microsoft.com/office/drawing/2014/main" xmlns="" val="20000"/>
                    </a:ext>
                  </a:extLst>
                </a:gridCol>
                <a:gridCol w="4111715">
                  <a:extLst>
                    <a:ext uri="{9D8B030D-6E8A-4147-A177-3AD203B41FA5}">
                      <a16:colId xmlns:a16="http://schemas.microsoft.com/office/drawing/2014/main" xmlns="" val="20001"/>
                    </a:ext>
                  </a:extLst>
                </a:gridCol>
                <a:gridCol w="4111715">
                  <a:extLst>
                    <a:ext uri="{9D8B030D-6E8A-4147-A177-3AD203B41FA5}">
                      <a16:colId xmlns:a16="http://schemas.microsoft.com/office/drawing/2014/main" xmlns="" val="20002"/>
                    </a:ext>
                  </a:extLst>
                </a:gridCol>
                <a:gridCol w="4111715">
                  <a:extLst>
                    <a:ext uri="{9D8B030D-6E8A-4147-A177-3AD203B41FA5}">
                      <a16:colId xmlns:a16="http://schemas.microsoft.com/office/drawing/2014/main" xmlns="" val="20003"/>
                    </a:ext>
                  </a:extLst>
                </a:gridCol>
              </a:tblGrid>
              <a:tr h="683968">
                <a:tc rowSpan="2">
                  <a:txBody>
                    <a:bodyPr/>
                    <a:lstStyle/>
                    <a:p>
                      <a:pPr marL="0" lvl="0" indent="0" algn="ctr">
                        <a:lnSpc>
                          <a:spcPts val="2160"/>
                        </a:lnSpc>
                        <a:spcBef>
                          <a:spcPct val="0"/>
                        </a:spcBef>
                        <a:defRPr/>
                      </a:pPr>
                      <a:r>
                        <a:rPr lang="en-US" sz="1800" b="1" u="none" strike="noStrike">
                          <a:solidFill>
                            <a:srgbClr val="000000"/>
                          </a:solidFill>
                          <a:latin typeface="Arial Bold"/>
                          <a:ea typeface="Arial Bold"/>
                          <a:cs typeface="Arial Bold"/>
                          <a:sym typeface="Arial Bold"/>
                        </a:rPr>
                        <a:t>Savivaldybė</a:t>
                      </a:r>
                      <a:endParaRPr lang="en-US" sz="1100"/>
                    </a:p>
                  </a:txBody>
                  <a:tcPr marL="0" marR="0" marT="0" marB="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solidFill>
                      <a:srgbClr val="E6C30A"/>
                    </a:solidFill>
                  </a:tcPr>
                </a:tc>
                <a:tc>
                  <a:txBody>
                    <a:bodyPr/>
                    <a:lstStyle/>
                    <a:p>
                      <a:pPr marL="0" lvl="0" indent="0" algn="ctr">
                        <a:lnSpc>
                          <a:spcPts val="2160"/>
                        </a:lnSpc>
                        <a:spcBef>
                          <a:spcPct val="0"/>
                        </a:spcBef>
                        <a:defRPr/>
                      </a:pPr>
                      <a:r>
                        <a:rPr lang="en-US" sz="1800" b="1" u="none" strike="noStrike">
                          <a:solidFill>
                            <a:srgbClr val="000000"/>
                          </a:solidFill>
                          <a:latin typeface="Arial Bold"/>
                          <a:ea typeface="Arial Bold"/>
                          <a:cs typeface="Arial Bold"/>
                          <a:sym typeface="Arial Bold"/>
                        </a:rPr>
                        <a:t>Individualių valdų skaičius</a:t>
                      </a:r>
                      <a:endParaRPr lang="en-US" sz="1100"/>
                    </a:p>
                  </a:txBody>
                  <a:tcPr marL="0" marR="0" marT="0" marB="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solidFill>
                      <a:srgbClr val="E6C30A"/>
                    </a:solidFill>
                  </a:tcPr>
                </a:tc>
                <a:tc>
                  <a:txBody>
                    <a:bodyPr/>
                    <a:lstStyle/>
                    <a:p>
                      <a:pPr marL="0" lvl="0" indent="0" algn="ctr">
                        <a:lnSpc>
                          <a:spcPts val="2160"/>
                        </a:lnSpc>
                        <a:spcBef>
                          <a:spcPct val="0"/>
                        </a:spcBef>
                        <a:defRPr/>
                      </a:pPr>
                      <a:r>
                        <a:rPr lang="en-US" sz="1800" b="1" u="none" strike="noStrike">
                          <a:solidFill>
                            <a:srgbClr val="000000"/>
                          </a:solidFill>
                          <a:latin typeface="Arial Bold"/>
                          <a:ea typeface="Arial Bold"/>
                          <a:cs typeface="Arial Bold"/>
                          <a:sym typeface="Arial Bold"/>
                        </a:rPr>
                        <a:t>Individualių valdų skaičius, kurioms teikiama MVA tvarkymo paslauga</a:t>
                      </a:r>
                      <a:endParaRPr lang="en-US" sz="1100"/>
                    </a:p>
                  </a:txBody>
                  <a:tcPr marL="0" marR="0" marT="0" marB="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solidFill>
                      <a:srgbClr val="E6C30A"/>
                    </a:solidFill>
                  </a:tcPr>
                </a:tc>
                <a:tc>
                  <a:txBody>
                    <a:bodyPr/>
                    <a:lstStyle/>
                    <a:p>
                      <a:pPr marL="0" lvl="0" indent="0" algn="ctr">
                        <a:lnSpc>
                          <a:spcPts val="2160"/>
                        </a:lnSpc>
                        <a:spcBef>
                          <a:spcPct val="0"/>
                        </a:spcBef>
                        <a:defRPr/>
                      </a:pPr>
                      <a:r>
                        <a:rPr lang="en-US" sz="1800" b="1" u="none" strike="noStrike">
                          <a:solidFill>
                            <a:srgbClr val="000000"/>
                          </a:solidFill>
                          <a:latin typeface="Arial Bold"/>
                          <a:ea typeface="Arial Bold"/>
                          <a:cs typeface="Arial Bold"/>
                          <a:sym typeface="Arial Bold"/>
                        </a:rPr>
                        <a:t>MVA surinkimo potencialas¹ </a:t>
                      </a:r>
                      <a:endParaRPr lang="en-US" sz="1100"/>
                    </a:p>
                  </a:txBody>
                  <a:tcPr marL="0" marR="0" marT="0" marB="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solidFill>
                      <a:srgbClr val="E6C30A"/>
                    </a:solidFill>
                  </a:tcPr>
                </a:tc>
                <a:extLst>
                  <a:ext uri="{0D108BD9-81ED-4DB2-BD59-A6C34878D82A}">
                    <a16:rowId xmlns:a16="http://schemas.microsoft.com/office/drawing/2014/main" xmlns="" val="10000"/>
                  </a:ext>
                </a:extLst>
              </a:tr>
              <a:tr h="346716">
                <a:tc vMerge="1">
                  <a:txBody>
                    <a:bodyPr/>
                    <a:lstStyle/>
                    <a:p>
                      <a:pPr marL="0" lvl="0" indent="0" algn="ctr">
                        <a:lnSpc>
                          <a:spcPts val="2160"/>
                        </a:lnSpc>
                        <a:spcBef>
                          <a:spcPct val="0"/>
                        </a:spcBef>
                        <a:defRPr/>
                      </a:pPr>
                      <a:r>
                        <a:rPr lang="en-US" sz="1800" b="1" u="none" strike="noStrike">
                          <a:solidFill>
                            <a:srgbClr val="000000"/>
                          </a:solidFill>
                          <a:latin typeface="Arial Bold"/>
                          <a:ea typeface="Arial Bold"/>
                          <a:cs typeface="Arial Bold"/>
                          <a:sym typeface="Arial Bold"/>
                        </a:rPr>
                        <a:t>Savivaldybė</a:t>
                      </a:r>
                      <a:endParaRPr lang="en-US" sz="1100"/>
                    </a:p>
                  </a:txBody>
                  <a:tcPr marL="0" marR="0" marT="0" marB="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solidFill>
                      <a:srgbClr val="E6C30A"/>
                    </a:solidFill>
                  </a:tcPr>
                </a:tc>
                <a:tc>
                  <a:txBody>
                    <a:bodyPr/>
                    <a:lstStyle/>
                    <a:p>
                      <a:pPr marL="0" lvl="0" indent="0" algn="ctr">
                        <a:lnSpc>
                          <a:spcPts val="2160"/>
                        </a:lnSpc>
                        <a:spcBef>
                          <a:spcPct val="0"/>
                        </a:spcBef>
                        <a:defRPr/>
                      </a:pPr>
                      <a:r>
                        <a:rPr lang="en-US" sz="1800" b="1" u="none" strike="noStrike">
                          <a:solidFill>
                            <a:srgbClr val="000000"/>
                          </a:solidFill>
                          <a:latin typeface="Arial Bold"/>
                          <a:ea typeface="Arial Bold"/>
                          <a:cs typeface="Arial Bold"/>
                          <a:sym typeface="Arial Bold"/>
                        </a:rPr>
                        <a:t>Vnt.</a:t>
                      </a:r>
                      <a:endParaRPr lang="en-US" sz="1100"/>
                    </a:p>
                  </a:txBody>
                  <a:tcPr marL="0" marR="0" marT="0" marB="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solidFill>
                      <a:srgbClr val="E6C30A"/>
                    </a:solidFill>
                  </a:tcPr>
                </a:tc>
                <a:tc>
                  <a:txBody>
                    <a:bodyPr/>
                    <a:lstStyle/>
                    <a:p>
                      <a:pPr marL="0" lvl="0" indent="0" algn="ctr">
                        <a:lnSpc>
                          <a:spcPts val="2160"/>
                        </a:lnSpc>
                        <a:spcBef>
                          <a:spcPct val="0"/>
                        </a:spcBef>
                        <a:defRPr/>
                      </a:pPr>
                      <a:r>
                        <a:rPr lang="en-US" sz="1800" b="1" u="none" strike="noStrike">
                          <a:solidFill>
                            <a:srgbClr val="000000"/>
                          </a:solidFill>
                          <a:latin typeface="Arial Bold"/>
                          <a:ea typeface="Arial Bold"/>
                          <a:cs typeface="Arial Bold"/>
                          <a:sym typeface="Arial Bold"/>
                        </a:rPr>
                        <a:t>Vnt.</a:t>
                      </a:r>
                      <a:endParaRPr lang="en-US" sz="1100"/>
                    </a:p>
                  </a:txBody>
                  <a:tcPr marL="0" marR="0" marT="0" marB="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solidFill>
                      <a:srgbClr val="E6C30A"/>
                    </a:solidFill>
                  </a:tcPr>
                </a:tc>
                <a:tc>
                  <a:txBody>
                    <a:bodyPr/>
                    <a:lstStyle/>
                    <a:p>
                      <a:pPr marL="0" lvl="0" indent="0" algn="ctr">
                        <a:lnSpc>
                          <a:spcPts val="2160"/>
                        </a:lnSpc>
                        <a:spcBef>
                          <a:spcPct val="0"/>
                        </a:spcBef>
                        <a:defRPr/>
                      </a:pPr>
                      <a:r>
                        <a:rPr lang="en-US" sz="1800" b="1" u="none" strike="noStrike">
                          <a:solidFill>
                            <a:srgbClr val="000000"/>
                          </a:solidFill>
                          <a:latin typeface="Arial Bold"/>
                          <a:ea typeface="Arial Bold"/>
                          <a:cs typeface="Arial Bold"/>
                          <a:sym typeface="Arial Bold"/>
                        </a:rPr>
                        <a:t>tonos</a:t>
                      </a:r>
                      <a:endParaRPr lang="en-US" sz="1100"/>
                    </a:p>
                  </a:txBody>
                  <a:tcPr marL="0" marR="0" marT="0" marB="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solidFill>
                      <a:srgbClr val="E6C30A"/>
                    </a:solidFill>
                  </a:tcPr>
                </a:tc>
                <a:extLst>
                  <a:ext uri="{0D108BD9-81ED-4DB2-BD59-A6C34878D82A}">
                    <a16:rowId xmlns:a16="http://schemas.microsoft.com/office/drawing/2014/main" xmlns="" val="10001"/>
                  </a:ext>
                </a:extLst>
              </a:tr>
              <a:tr h="346716">
                <a:tc>
                  <a:txBody>
                    <a:bodyPr/>
                    <a:lstStyle/>
                    <a:p>
                      <a:pPr marL="0" lvl="0" indent="0" algn="r">
                        <a:lnSpc>
                          <a:spcPts val="2160"/>
                        </a:lnSpc>
                        <a:spcBef>
                          <a:spcPct val="0"/>
                        </a:spcBef>
                        <a:defRPr/>
                      </a:pPr>
                      <a:r>
                        <a:rPr lang="en-US" sz="1800" b="1" u="none" strike="noStrike">
                          <a:solidFill>
                            <a:srgbClr val="000000"/>
                          </a:solidFill>
                          <a:latin typeface="Arial Bold"/>
                          <a:ea typeface="Arial Bold"/>
                          <a:cs typeface="Arial Bold"/>
                          <a:sym typeface="Arial Bold"/>
                        </a:rPr>
                        <a:t>Akmenės r. sav.</a:t>
                      </a:r>
                      <a:endParaRPr lang="en-US" sz="1100"/>
                    </a:p>
                  </a:txBody>
                  <a:tcPr marL="0" marR="0" marT="0" marB="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tcPr>
                </a:tc>
                <a:tc>
                  <a:txBody>
                    <a:bodyPr/>
                    <a:lstStyle/>
                    <a:p>
                      <a:pPr marL="0" lvl="0" indent="0" algn="r">
                        <a:lnSpc>
                          <a:spcPts val="2160"/>
                        </a:lnSpc>
                        <a:spcBef>
                          <a:spcPts val="0"/>
                        </a:spcBef>
                        <a:spcAft>
                          <a:spcPts val="1800"/>
                        </a:spcAft>
                        <a:tabLst/>
                        <a:defRPr/>
                      </a:pPr>
                      <a:r>
                        <a:rPr lang="en-US" sz="1800" b="1" u="none" strike="noStrike" dirty="0">
                          <a:solidFill>
                            <a:srgbClr val="000000"/>
                          </a:solidFill>
                          <a:latin typeface="Arial Bold"/>
                          <a:ea typeface="Arial Bold"/>
                          <a:cs typeface="Arial Bold"/>
                          <a:sym typeface="Arial Bold"/>
                        </a:rPr>
                        <a:t>4 676</a:t>
                      </a:r>
                      <a:endParaRPr lang="en-US" sz="1100" dirty="0"/>
                    </a:p>
                  </a:txBody>
                  <a:tcPr marL="0" marR="1800000" marT="0" marB="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tcPr>
                </a:tc>
                <a:tc>
                  <a:txBody>
                    <a:bodyPr/>
                    <a:lstStyle/>
                    <a:p>
                      <a:pPr marL="0" lvl="0" indent="0" algn="r">
                        <a:lnSpc>
                          <a:spcPts val="2160"/>
                        </a:lnSpc>
                        <a:spcBef>
                          <a:spcPct val="0"/>
                        </a:spcBef>
                        <a:defRPr/>
                      </a:pPr>
                      <a:r>
                        <a:rPr lang="en-US" sz="1800" b="1" u="none" strike="noStrike" dirty="0">
                          <a:solidFill>
                            <a:srgbClr val="000000"/>
                          </a:solidFill>
                          <a:latin typeface="Arial Bold"/>
                          <a:ea typeface="Arial Bold"/>
                          <a:cs typeface="Arial Bold"/>
                          <a:sym typeface="Arial Bold"/>
                        </a:rPr>
                        <a:t>3 553,8</a:t>
                      </a:r>
                      <a:endParaRPr lang="en-US" sz="1100" dirty="0"/>
                    </a:p>
                  </a:txBody>
                  <a:tcPr marL="0" marR="1800000" marT="0" marB="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tcPr>
                </a:tc>
                <a:tc>
                  <a:txBody>
                    <a:bodyPr/>
                    <a:lstStyle/>
                    <a:p>
                      <a:pPr marL="0" lvl="0" indent="0" algn="r">
                        <a:lnSpc>
                          <a:spcPts val="2160"/>
                        </a:lnSpc>
                        <a:spcBef>
                          <a:spcPct val="0"/>
                        </a:spcBef>
                        <a:defRPr/>
                      </a:pPr>
                      <a:r>
                        <a:rPr lang="en-US" sz="1800" b="1" u="none" strike="noStrike" dirty="0">
                          <a:solidFill>
                            <a:srgbClr val="000000"/>
                          </a:solidFill>
                          <a:latin typeface="Arial Bold"/>
                          <a:ea typeface="Arial Bold"/>
                          <a:cs typeface="Arial Bold"/>
                          <a:sym typeface="Arial Bold"/>
                        </a:rPr>
                        <a:t>522</a:t>
                      </a:r>
                      <a:endParaRPr lang="en-US" sz="1100" dirty="0"/>
                    </a:p>
                  </a:txBody>
                  <a:tcPr marL="0" marR="1800000" marT="0" marB="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346716">
                <a:tc>
                  <a:txBody>
                    <a:bodyPr/>
                    <a:lstStyle/>
                    <a:p>
                      <a:pPr marL="0" lvl="0" indent="0" algn="r">
                        <a:lnSpc>
                          <a:spcPts val="2160"/>
                        </a:lnSpc>
                        <a:spcBef>
                          <a:spcPct val="0"/>
                        </a:spcBef>
                        <a:defRPr/>
                      </a:pPr>
                      <a:r>
                        <a:rPr lang="en-US" sz="1800" b="1" u="none" strike="noStrike" dirty="0" err="1">
                          <a:solidFill>
                            <a:srgbClr val="000000"/>
                          </a:solidFill>
                          <a:latin typeface="Arial Bold"/>
                          <a:ea typeface="Arial Bold"/>
                          <a:cs typeface="Arial Bold"/>
                          <a:sym typeface="Arial Bold"/>
                        </a:rPr>
                        <a:t>Joniškio</a:t>
                      </a:r>
                      <a:r>
                        <a:rPr lang="en-US" sz="1800" b="1" u="none" strike="noStrike" dirty="0">
                          <a:solidFill>
                            <a:srgbClr val="000000"/>
                          </a:solidFill>
                          <a:latin typeface="Arial Bold"/>
                          <a:ea typeface="Arial Bold"/>
                          <a:cs typeface="Arial Bold"/>
                          <a:sym typeface="Arial Bold"/>
                        </a:rPr>
                        <a:t> r. sav.</a:t>
                      </a:r>
                      <a:endParaRPr lang="en-US" sz="1100" dirty="0"/>
                    </a:p>
                  </a:txBody>
                  <a:tcPr marL="0" marR="0" marT="0" marB="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tcPr>
                </a:tc>
                <a:tc>
                  <a:txBody>
                    <a:bodyPr/>
                    <a:lstStyle/>
                    <a:p>
                      <a:pPr marL="0" lvl="0" indent="0" algn="r">
                        <a:lnSpc>
                          <a:spcPts val="2160"/>
                        </a:lnSpc>
                        <a:spcBef>
                          <a:spcPts val="0"/>
                        </a:spcBef>
                        <a:spcAft>
                          <a:spcPts val="1800"/>
                        </a:spcAft>
                        <a:defRPr/>
                      </a:pPr>
                      <a:r>
                        <a:rPr lang="en-US" sz="1800" b="1" u="none" strike="noStrike" dirty="0">
                          <a:solidFill>
                            <a:srgbClr val="000000"/>
                          </a:solidFill>
                          <a:latin typeface="Arial Bold"/>
                          <a:ea typeface="Arial Bold"/>
                          <a:cs typeface="Arial Bold"/>
                          <a:sym typeface="Arial Bold"/>
                        </a:rPr>
                        <a:t>6 631</a:t>
                      </a:r>
                      <a:endParaRPr lang="en-US" sz="1100" dirty="0"/>
                    </a:p>
                  </a:txBody>
                  <a:tcPr marL="0" marR="1800000" marT="0" marB="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tcPr>
                </a:tc>
                <a:tc>
                  <a:txBody>
                    <a:bodyPr/>
                    <a:lstStyle/>
                    <a:p>
                      <a:pPr marL="0" lvl="0" indent="0" algn="r">
                        <a:lnSpc>
                          <a:spcPts val="2160"/>
                        </a:lnSpc>
                        <a:spcBef>
                          <a:spcPct val="0"/>
                        </a:spcBef>
                        <a:defRPr/>
                      </a:pPr>
                      <a:r>
                        <a:rPr lang="en-US" sz="1800" b="1" u="none" strike="noStrike">
                          <a:solidFill>
                            <a:srgbClr val="000000"/>
                          </a:solidFill>
                          <a:latin typeface="Arial Bold"/>
                          <a:ea typeface="Arial Bold"/>
                          <a:cs typeface="Arial Bold"/>
                          <a:sym typeface="Arial Bold"/>
                        </a:rPr>
                        <a:t>5 039,6</a:t>
                      </a:r>
                      <a:endParaRPr lang="en-US" sz="1100"/>
                    </a:p>
                  </a:txBody>
                  <a:tcPr marL="0" marR="1800000" marT="0" marB="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tcPr>
                </a:tc>
                <a:tc>
                  <a:txBody>
                    <a:bodyPr/>
                    <a:lstStyle/>
                    <a:p>
                      <a:pPr marL="0" lvl="0" indent="0" algn="r">
                        <a:lnSpc>
                          <a:spcPts val="2160"/>
                        </a:lnSpc>
                        <a:spcBef>
                          <a:spcPct val="0"/>
                        </a:spcBef>
                        <a:defRPr/>
                      </a:pPr>
                      <a:r>
                        <a:rPr lang="en-US" sz="1800" b="1" u="none" strike="noStrike" dirty="0">
                          <a:solidFill>
                            <a:srgbClr val="000000"/>
                          </a:solidFill>
                          <a:latin typeface="Arial Bold"/>
                          <a:ea typeface="Arial Bold"/>
                          <a:cs typeface="Arial Bold"/>
                          <a:sym typeface="Arial Bold"/>
                        </a:rPr>
                        <a:t>741</a:t>
                      </a:r>
                      <a:endParaRPr lang="en-US" sz="1100" dirty="0"/>
                    </a:p>
                  </a:txBody>
                  <a:tcPr marL="0" marR="1800000" marT="0" marB="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346716">
                <a:tc>
                  <a:txBody>
                    <a:bodyPr/>
                    <a:lstStyle/>
                    <a:p>
                      <a:pPr marL="0" lvl="0" indent="0" algn="r">
                        <a:lnSpc>
                          <a:spcPts val="2160"/>
                        </a:lnSpc>
                        <a:spcBef>
                          <a:spcPct val="0"/>
                        </a:spcBef>
                        <a:defRPr/>
                      </a:pPr>
                      <a:r>
                        <a:rPr lang="en-US" sz="1800" b="1" u="none" strike="noStrike">
                          <a:solidFill>
                            <a:srgbClr val="000000"/>
                          </a:solidFill>
                          <a:latin typeface="Arial Bold"/>
                          <a:ea typeface="Arial Bold"/>
                          <a:cs typeface="Arial Bold"/>
                          <a:sym typeface="Arial Bold"/>
                        </a:rPr>
                        <a:t>Kelmės r. sav.</a:t>
                      </a:r>
                      <a:endParaRPr lang="en-US" sz="1100"/>
                    </a:p>
                  </a:txBody>
                  <a:tcPr marL="0" marR="0" marT="0" marB="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tcPr>
                </a:tc>
                <a:tc>
                  <a:txBody>
                    <a:bodyPr/>
                    <a:lstStyle/>
                    <a:p>
                      <a:pPr marL="0" lvl="0" indent="0" algn="r">
                        <a:lnSpc>
                          <a:spcPts val="2160"/>
                        </a:lnSpc>
                        <a:spcBef>
                          <a:spcPts val="0"/>
                        </a:spcBef>
                        <a:spcAft>
                          <a:spcPts val="1800"/>
                        </a:spcAft>
                        <a:defRPr/>
                      </a:pPr>
                      <a:r>
                        <a:rPr lang="en-US" sz="1800" b="1" u="none" strike="noStrike" dirty="0">
                          <a:solidFill>
                            <a:srgbClr val="000000"/>
                          </a:solidFill>
                          <a:latin typeface="Arial Bold"/>
                          <a:ea typeface="Arial Bold"/>
                          <a:cs typeface="Arial Bold"/>
                          <a:sym typeface="Arial Bold"/>
                        </a:rPr>
                        <a:t>10 280</a:t>
                      </a:r>
                      <a:endParaRPr lang="en-US" sz="1100" dirty="0"/>
                    </a:p>
                  </a:txBody>
                  <a:tcPr marL="0" marR="1800000" marT="0" marB="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tcPr>
                </a:tc>
                <a:tc>
                  <a:txBody>
                    <a:bodyPr/>
                    <a:lstStyle/>
                    <a:p>
                      <a:pPr marL="0" lvl="0" indent="0" algn="r">
                        <a:lnSpc>
                          <a:spcPts val="2160"/>
                        </a:lnSpc>
                        <a:spcBef>
                          <a:spcPct val="0"/>
                        </a:spcBef>
                        <a:defRPr/>
                      </a:pPr>
                      <a:r>
                        <a:rPr lang="en-US" sz="1800" b="1" u="none" strike="noStrike" dirty="0">
                          <a:solidFill>
                            <a:srgbClr val="000000"/>
                          </a:solidFill>
                          <a:latin typeface="Arial Bold"/>
                          <a:ea typeface="Arial Bold"/>
                          <a:cs typeface="Arial Bold"/>
                          <a:sym typeface="Arial Bold"/>
                        </a:rPr>
                        <a:t>7 812,8</a:t>
                      </a:r>
                      <a:endParaRPr lang="en-US" sz="1100" dirty="0"/>
                    </a:p>
                  </a:txBody>
                  <a:tcPr marL="0" marR="1800000" marT="0" marB="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tcPr>
                </a:tc>
                <a:tc>
                  <a:txBody>
                    <a:bodyPr/>
                    <a:lstStyle/>
                    <a:p>
                      <a:pPr marL="0" lvl="0" indent="0" algn="r">
                        <a:lnSpc>
                          <a:spcPts val="2160"/>
                        </a:lnSpc>
                        <a:spcBef>
                          <a:spcPct val="0"/>
                        </a:spcBef>
                        <a:defRPr/>
                      </a:pPr>
                      <a:r>
                        <a:rPr lang="en-US" sz="1800" b="1" u="none" strike="noStrike">
                          <a:solidFill>
                            <a:srgbClr val="000000"/>
                          </a:solidFill>
                          <a:latin typeface="Arial Bold"/>
                          <a:ea typeface="Arial Bold"/>
                          <a:cs typeface="Arial Bold"/>
                          <a:sym typeface="Arial Bold"/>
                        </a:rPr>
                        <a:t>1 148</a:t>
                      </a:r>
                      <a:endParaRPr lang="en-US" sz="1100"/>
                    </a:p>
                  </a:txBody>
                  <a:tcPr marL="0" marR="1800000" marT="0" marB="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r h="346716">
                <a:tc>
                  <a:txBody>
                    <a:bodyPr/>
                    <a:lstStyle/>
                    <a:p>
                      <a:pPr marL="0" lvl="0" indent="0" algn="r">
                        <a:lnSpc>
                          <a:spcPts val="2160"/>
                        </a:lnSpc>
                        <a:spcBef>
                          <a:spcPct val="0"/>
                        </a:spcBef>
                        <a:defRPr/>
                      </a:pPr>
                      <a:r>
                        <a:rPr lang="en-US" sz="1800" b="1" u="none" strike="noStrike">
                          <a:solidFill>
                            <a:srgbClr val="000000"/>
                          </a:solidFill>
                          <a:latin typeface="Arial Bold"/>
                          <a:ea typeface="Arial Bold"/>
                          <a:cs typeface="Arial Bold"/>
                          <a:sym typeface="Arial Bold"/>
                        </a:rPr>
                        <a:t>Pakruojo r. sav.</a:t>
                      </a:r>
                      <a:endParaRPr lang="en-US" sz="1100"/>
                    </a:p>
                  </a:txBody>
                  <a:tcPr marL="0" marR="0" marT="0" marB="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tcPr>
                </a:tc>
                <a:tc>
                  <a:txBody>
                    <a:bodyPr/>
                    <a:lstStyle/>
                    <a:p>
                      <a:pPr marL="0" lvl="0" indent="0" algn="r">
                        <a:lnSpc>
                          <a:spcPts val="2160"/>
                        </a:lnSpc>
                        <a:spcBef>
                          <a:spcPts val="0"/>
                        </a:spcBef>
                        <a:spcAft>
                          <a:spcPts val="1800"/>
                        </a:spcAft>
                        <a:defRPr/>
                      </a:pPr>
                      <a:r>
                        <a:rPr lang="en-US" sz="1800" b="1" u="none" strike="noStrike" dirty="0">
                          <a:solidFill>
                            <a:srgbClr val="000000"/>
                          </a:solidFill>
                          <a:latin typeface="Arial Bold"/>
                          <a:ea typeface="Arial Bold"/>
                          <a:cs typeface="Arial Bold"/>
                          <a:sym typeface="Arial Bold"/>
                        </a:rPr>
                        <a:t>7 460</a:t>
                      </a:r>
                      <a:endParaRPr lang="en-US" sz="1100" dirty="0"/>
                    </a:p>
                  </a:txBody>
                  <a:tcPr marL="0" marR="1800000" marT="0" marB="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tcPr>
                </a:tc>
                <a:tc>
                  <a:txBody>
                    <a:bodyPr/>
                    <a:lstStyle/>
                    <a:p>
                      <a:pPr marL="0" lvl="0" indent="0" algn="r">
                        <a:lnSpc>
                          <a:spcPts val="2160"/>
                        </a:lnSpc>
                        <a:spcBef>
                          <a:spcPct val="0"/>
                        </a:spcBef>
                        <a:defRPr/>
                      </a:pPr>
                      <a:r>
                        <a:rPr lang="en-US" sz="1800" b="1" u="none" strike="noStrike" dirty="0">
                          <a:solidFill>
                            <a:srgbClr val="000000"/>
                          </a:solidFill>
                          <a:latin typeface="Arial Bold"/>
                          <a:ea typeface="Arial Bold"/>
                          <a:cs typeface="Arial Bold"/>
                          <a:sym typeface="Arial Bold"/>
                        </a:rPr>
                        <a:t>5 669,6</a:t>
                      </a:r>
                      <a:endParaRPr lang="en-US" sz="1100" dirty="0"/>
                    </a:p>
                  </a:txBody>
                  <a:tcPr marL="0" marR="1800000" marT="0" marB="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tcPr>
                </a:tc>
                <a:tc>
                  <a:txBody>
                    <a:bodyPr/>
                    <a:lstStyle/>
                    <a:p>
                      <a:pPr marL="0" lvl="0" indent="0" algn="r">
                        <a:lnSpc>
                          <a:spcPts val="2160"/>
                        </a:lnSpc>
                        <a:spcBef>
                          <a:spcPct val="0"/>
                        </a:spcBef>
                        <a:defRPr/>
                      </a:pPr>
                      <a:r>
                        <a:rPr lang="en-US" sz="1800" b="1" u="none" strike="noStrike" dirty="0">
                          <a:solidFill>
                            <a:srgbClr val="000000"/>
                          </a:solidFill>
                          <a:latin typeface="Arial Bold"/>
                          <a:ea typeface="Arial Bold"/>
                          <a:cs typeface="Arial Bold"/>
                          <a:sym typeface="Arial Bold"/>
                        </a:rPr>
                        <a:t>833</a:t>
                      </a:r>
                      <a:endParaRPr lang="en-US" sz="1100" dirty="0"/>
                    </a:p>
                  </a:txBody>
                  <a:tcPr marL="0" marR="1800000" marT="0" marB="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5"/>
                  </a:ext>
                </a:extLst>
              </a:tr>
              <a:tr h="346716">
                <a:tc>
                  <a:txBody>
                    <a:bodyPr/>
                    <a:lstStyle/>
                    <a:p>
                      <a:pPr marL="0" lvl="0" indent="0" algn="r">
                        <a:lnSpc>
                          <a:spcPts val="2160"/>
                        </a:lnSpc>
                        <a:spcBef>
                          <a:spcPct val="0"/>
                        </a:spcBef>
                        <a:defRPr/>
                      </a:pPr>
                      <a:r>
                        <a:rPr lang="en-US" sz="1800" b="1" u="none" strike="noStrike">
                          <a:solidFill>
                            <a:srgbClr val="000000"/>
                          </a:solidFill>
                          <a:latin typeface="Arial Bold"/>
                          <a:ea typeface="Arial Bold"/>
                          <a:cs typeface="Arial Bold"/>
                          <a:sym typeface="Arial Bold"/>
                        </a:rPr>
                        <a:t>Radviliškio r. sav.</a:t>
                      </a:r>
                      <a:endParaRPr lang="en-US" sz="1100"/>
                    </a:p>
                  </a:txBody>
                  <a:tcPr marL="0" marR="0" marT="0" marB="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tcPr>
                </a:tc>
                <a:tc>
                  <a:txBody>
                    <a:bodyPr/>
                    <a:lstStyle/>
                    <a:p>
                      <a:pPr marL="0" lvl="0" indent="0" algn="r">
                        <a:lnSpc>
                          <a:spcPts val="2160"/>
                        </a:lnSpc>
                        <a:spcBef>
                          <a:spcPts val="0"/>
                        </a:spcBef>
                        <a:spcAft>
                          <a:spcPts val="1800"/>
                        </a:spcAft>
                        <a:defRPr/>
                      </a:pPr>
                      <a:r>
                        <a:rPr lang="en-US" sz="1800" b="1" u="none" strike="noStrike" dirty="0">
                          <a:solidFill>
                            <a:srgbClr val="000000"/>
                          </a:solidFill>
                          <a:latin typeface="Arial Bold"/>
                          <a:ea typeface="Arial Bold"/>
                          <a:cs typeface="Arial Bold"/>
                          <a:sym typeface="Arial Bold"/>
                        </a:rPr>
                        <a:t>11 042</a:t>
                      </a:r>
                      <a:endParaRPr lang="en-US" sz="1100" dirty="0"/>
                    </a:p>
                  </a:txBody>
                  <a:tcPr marL="0" marR="1800000" marT="0" marB="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tcPr>
                </a:tc>
                <a:tc>
                  <a:txBody>
                    <a:bodyPr/>
                    <a:lstStyle/>
                    <a:p>
                      <a:pPr marL="0" lvl="0" indent="0" algn="r">
                        <a:lnSpc>
                          <a:spcPts val="2160"/>
                        </a:lnSpc>
                        <a:spcBef>
                          <a:spcPct val="0"/>
                        </a:spcBef>
                        <a:defRPr/>
                      </a:pPr>
                      <a:r>
                        <a:rPr lang="en-US" sz="1800" b="1" u="none" strike="noStrike" dirty="0">
                          <a:solidFill>
                            <a:srgbClr val="000000"/>
                          </a:solidFill>
                          <a:latin typeface="Arial Bold"/>
                          <a:ea typeface="Arial Bold"/>
                          <a:cs typeface="Arial Bold"/>
                          <a:sym typeface="Arial Bold"/>
                        </a:rPr>
                        <a:t>8 391,9</a:t>
                      </a:r>
                      <a:endParaRPr lang="en-US" sz="1100" dirty="0"/>
                    </a:p>
                  </a:txBody>
                  <a:tcPr marL="0" marR="1800000" marT="0" marB="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tcPr>
                </a:tc>
                <a:tc>
                  <a:txBody>
                    <a:bodyPr/>
                    <a:lstStyle/>
                    <a:p>
                      <a:pPr marL="0" lvl="0" indent="0" algn="r">
                        <a:lnSpc>
                          <a:spcPts val="2160"/>
                        </a:lnSpc>
                        <a:spcBef>
                          <a:spcPct val="0"/>
                        </a:spcBef>
                        <a:defRPr/>
                      </a:pPr>
                      <a:r>
                        <a:rPr lang="en-US" sz="1800" b="1" u="none" strike="noStrike" dirty="0">
                          <a:solidFill>
                            <a:srgbClr val="000000"/>
                          </a:solidFill>
                          <a:latin typeface="Arial Bold"/>
                          <a:ea typeface="Arial Bold"/>
                          <a:cs typeface="Arial Bold"/>
                          <a:sym typeface="Arial Bold"/>
                        </a:rPr>
                        <a:t>1 234</a:t>
                      </a:r>
                      <a:endParaRPr lang="en-US" sz="1100" dirty="0"/>
                    </a:p>
                  </a:txBody>
                  <a:tcPr marL="0" marR="1800000" marT="0" marB="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6"/>
                  </a:ext>
                </a:extLst>
              </a:tr>
              <a:tr h="346716">
                <a:tc>
                  <a:txBody>
                    <a:bodyPr/>
                    <a:lstStyle/>
                    <a:p>
                      <a:pPr marL="0" lvl="0" indent="0" algn="r">
                        <a:lnSpc>
                          <a:spcPts val="2160"/>
                        </a:lnSpc>
                        <a:spcBef>
                          <a:spcPct val="0"/>
                        </a:spcBef>
                        <a:defRPr/>
                      </a:pPr>
                      <a:r>
                        <a:rPr lang="en-US" sz="1800" b="1" u="none" strike="noStrike">
                          <a:solidFill>
                            <a:srgbClr val="000000"/>
                          </a:solidFill>
                          <a:latin typeface="Arial Bold"/>
                          <a:ea typeface="Arial Bold"/>
                          <a:cs typeface="Arial Bold"/>
                          <a:sym typeface="Arial Bold"/>
                        </a:rPr>
                        <a:t>Šiaulių miesto sav.</a:t>
                      </a:r>
                      <a:endParaRPr lang="en-US" sz="1100"/>
                    </a:p>
                  </a:txBody>
                  <a:tcPr marL="0" marR="0" marT="0" marB="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tcPr>
                </a:tc>
                <a:tc>
                  <a:txBody>
                    <a:bodyPr/>
                    <a:lstStyle/>
                    <a:p>
                      <a:pPr marL="0" lvl="0" indent="0" algn="r">
                        <a:lnSpc>
                          <a:spcPts val="2160"/>
                        </a:lnSpc>
                        <a:spcBef>
                          <a:spcPts val="0"/>
                        </a:spcBef>
                        <a:spcAft>
                          <a:spcPts val="1800"/>
                        </a:spcAft>
                        <a:defRPr/>
                      </a:pPr>
                      <a:r>
                        <a:rPr lang="en-US" sz="1800" b="1" u="none" strike="noStrike" dirty="0">
                          <a:solidFill>
                            <a:srgbClr val="000000"/>
                          </a:solidFill>
                          <a:latin typeface="Arial Bold"/>
                          <a:ea typeface="Arial Bold"/>
                          <a:cs typeface="Arial Bold"/>
                          <a:sym typeface="Arial Bold"/>
                        </a:rPr>
                        <a:t>10 495</a:t>
                      </a:r>
                      <a:endParaRPr lang="en-US" sz="1100" dirty="0"/>
                    </a:p>
                  </a:txBody>
                  <a:tcPr marL="0" marR="1800000" marT="0" marB="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tcPr>
                </a:tc>
                <a:tc>
                  <a:txBody>
                    <a:bodyPr/>
                    <a:lstStyle/>
                    <a:p>
                      <a:pPr marL="0" lvl="0" indent="0" algn="r">
                        <a:lnSpc>
                          <a:spcPts val="2160"/>
                        </a:lnSpc>
                        <a:spcBef>
                          <a:spcPct val="0"/>
                        </a:spcBef>
                        <a:defRPr/>
                      </a:pPr>
                      <a:r>
                        <a:rPr lang="en-US" sz="1800" b="1" u="none" strike="noStrike" dirty="0">
                          <a:solidFill>
                            <a:srgbClr val="000000"/>
                          </a:solidFill>
                          <a:latin typeface="Arial Bold"/>
                          <a:ea typeface="Arial Bold"/>
                          <a:cs typeface="Arial Bold"/>
                          <a:sym typeface="Arial Bold"/>
                        </a:rPr>
                        <a:t>10 495,0</a:t>
                      </a:r>
                      <a:endParaRPr lang="en-US" sz="1100" dirty="0"/>
                    </a:p>
                  </a:txBody>
                  <a:tcPr marL="0" marR="1800000" marT="0" marB="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tcPr>
                </a:tc>
                <a:tc>
                  <a:txBody>
                    <a:bodyPr/>
                    <a:lstStyle/>
                    <a:p>
                      <a:pPr marL="0" lvl="0" indent="0" algn="r">
                        <a:lnSpc>
                          <a:spcPts val="2160"/>
                        </a:lnSpc>
                        <a:spcBef>
                          <a:spcPct val="0"/>
                        </a:spcBef>
                        <a:defRPr/>
                      </a:pPr>
                      <a:r>
                        <a:rPr lang="en-US" sz="1800" b="1" u="none" strike="noStrike" dirty="0">
                          <a:solidFill>
                            <a:srgbClr val="000000"/>
                          </a:solidFill>
                          <a:latin typeface="Arial Bold"/>
                          <a:ea typeface="Arial Bold"/>
                          <a:cs typeface="Arial Bold"/>
                          <a:sym typeface="Arial Bold"/>
                        </a:rPr>
                        <a:t>1 543</a:t>
                      </a:r>
                      <a:endParaRPr lang="en-US" sz="1100" dirty="0"/>
                    </a:p>
                  </a:txBody>
                  <a:tcPr marL="0" marR="1800000" marT="0" marB="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7"/>
                  </a:ext>
                </a:extLst>
              </a:tr>
              <a:tr h="346716">
                <a:tc>
                  <a:txBody>
                    <a:bodyPr/>
                    <a:lstStyle/>
                    <a:p>
                      <a:pPr marL="0" lvl="0" indent="0" algn="r">
                        <a:lnSpc>
                          <a:spcPts val="2160"/>
                        </a:lnSpc>
                        <a:spcBef>
                          <a:spcPct val="0"/>
                        </a:spcBef>
                        <a:defRPr/>
                      </a:pPr>
                      <a:r>
                        <a:rPr lang="en-US" sz="1800" b="1" u="none" strike="noStrike">
                          <a:solidFill>
                            <a:srgbClr val="000000"/>
                          </a:solidFill>
                          <a:latin typeface="Arial Bold"/>
                          <a:ea typeface="Arial Bold"/>
                          <a:cs typeface="Arial Bold"/>
                          <a:sym typeface="Arial Bold"/>
                        </a:rPr>
                        <a:t>Šiaulių r. sav.</a:t>
                      </a:r>
                      <a:endParaRPr lang="en-US" sz="1100"/>
                    </a:p>
                  </a:txBody>
                  <a:tcPr marL="0" marR="0" marT="0" marB="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tcPr>
                </a:tc>
                <a:tc>
                  <a:txBody>
                    <a:bodyPr/>
                    <a:lstStyle/>
                    <a:p>
                      <a:pPr marL="0" lvl="0" indent="0" algn="r">
                        <a:lnSpc>
                          <a:spcPts val="2160"/>
                        </a:lnSpc>
                        <a:spcBef>
                          <a:spcPts val="0"/>
                        </a:spcBef>
                        <a:spcAft>
                          <a:spcPts val="1800"/>
                        </a:spcAft>
                        <a:defRPr/>
                      </a:pPr>
                      <a:r>
                        <a:rPr lang="en-US" sz="1800" b="1" u="none" strike="noStrike" dirty="0">
                          <a:solidFill>
                            <a:srgbClr val="000000"/>
                          </a:solidFill>
                          <a:latin typeface="Arial Bold"/>
                          <a:ea typeface="Arial Bold"/>
                          <a:cs typeface="Arial Bold"/>
                          <a:sym typeface="Arial Bold"/>
                        </a:rPr>
                        <a:t>12 700</a:t>
                      </a:r>
                      <a:endParaRPr lang="en-US" sz="1100" dirty="0"/>
                    </a:p>
                  </a:txBody>
                  <a:tcPr marL="0" marR="1800000" marT="0" marB="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tcPr>
                </a:tc>
                <a:tc>
                  <a:txBody>
                    <a:bodyPr/>
                    <a:lstStyle/>
                    <a:p>
                      <a:pPr marL="0" lvl="0" indent="0" algn="r">
                        <a:lnSpc>
                          <a:spcPts val="2160"/>
                        </a:lnSpc>
                        <a:spcBef>
                          <a:spcPct val="0"/>
                        </a:spcBef>
                        <a:defRPr/>
                      </a:pPr>
                      <a:r>
                        <a:rPr lang="en-US" sz="1800" b="1" u="none" strike="noStrike" dirty="0">
                          <a:solidFill>
                            <a:srgbClr val="000000"/>
                          </a:solidFill>
                          <a:latin typeface="Arial Bold"/>
                          <a:ea typeface="Arial Bold"/>
                          <a:cs typeface="Arial Bold"/>
                          <a:sym typeface="Arial Bold"/>
                        </a:rPr>
                        <a:t>9 652,0</a:t>
                      </a:r>
                      <a:endParaRPr lang="en-US" sz="1100" dirty="0"/>
                    </a:p>
                  </a:txBody>
                  <a:tcPr marL="0" marR="1800000" marT="0" marB="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tcPr>
                </a:tc>
                <a:tc>
                  <a:txBody>
                    <a:bodyPr/>
                    <a:lstStyle/>
                    <a:p>
                      <a:pPr marL="0" lvl="0" indent="0" algn="r">
                        <a:lnSpc>
                          <a:spcPts val="2160"/>
                        </a:lnSpc>
                        <a:spcBef>
                          <a:spcPct val="0"/>
                        </a:spcBef>
                        <a:defRPr/>
                      </a:pPr>
                      <a:r>
                        <a:rPr lang="en-US" sz="1800" b="1" u="none" strike="noStrike" dirty="0">
                          <a:solidFill>
                            <a:srgbClr val="000000"/>
                          </a:solidFill>
                          <a:latin typeface="Arial Bold"/>
                          <a:ea typeface="Arial Bold"/>
                          <a:cs typeface="Arial Bold"/>
                          <a:sym typeface="Arial Bold"/>
                        </a:rPr>
                        <a:t>1 419</a:t>
                      </a:r>
                      <a:endParaRPr lang="en-US" sz="1100" dirty="0"/>
                    </a:p>
                  </a:txBody>
                  <a:tcPr marL="0" marR="1800000" marT="0" marB="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8"/>
                  </a:ext>
                </a:extLst>
              </a:tr>
              <a:tr h="405201">
                <a:tc>
                  <a:txBody>
                    <a:bodyPr/>
                    <a:lstStyle/>
                    <a:p>
                      <a:pPr marL="0" lvl="0" indent="0" algn="r">
                        <a:lnSpc>
                          <a:spcPts val="2160"/>
                        </a:lnSpc>
                        <a:spcBef>
                          <a:spcPct val="0"/>
                        </a:spcBef>
                        <a:defRPr/>
                      </a:pPr>
                      <a:r>
                        <a:rPr lang="en-US" sz="1800" b="1" u="none" strike="noStrike">
                          <a:solidFill>
                            <a:srgbClr val="000000"/>
                          </a:solidFill>
                          <a:latin typeface="Arial Bold"/>
                          <a:ea typeface="Arial Bold"/>
                          <a:cs typeface="Arial Bold"/>
                          <a:sym typeface="Arial Bold"/>
                        </a:rPr>
                        <a:t>Regione iš viso:</a:t>
                      </a:r>
                      <a:endParaRPr lang="en-US" sz="1100"/>
                    </a:p>
                  </a:txBody>
                  <a:tcPr marL="0" marR="0" marT="0" marB="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tcPr>
                </a:tc>
                <a:tc>
                  <a:txBody>
                    <a:bodyPr/>
                    <a:lstStyle/>
                    <a:p>
                      <a:pPr marL="0" lvl="0" indent="0" algn="r">
                        <a:lnSpc>
                          <a:spcPts val="2160"/>
                        </a:lnSpc>
                        <a:spcBef>
                          <a:spcPts val="0"/>
                        </a:spcBef>
                        <a:spcAft>
                          <a:spcPts val="1800"/>
                        </a:spcAft>
                        <a:defRPr/>
                      </a:pPr>
                      <a:r>
                        <a:rPr lang="en-US" sz="1800" b="1" u="none" strike="noStrike" dirty="0">
                          <a:solidFill>
                            <a:srgbClr val="000000"/>
                          </a:solidFill>
                          <a:latin typeface="Arial Bold"/>
                          <a:ea typeface="Arial Bold"/>
                          <a:cs typeface="Arial Bold"/>
                          <a:sym typeface="Arial Bold"/>
                        </a:rPr>
                        <a:t>63 284</a:t>
                      </a:r>
                      <a:endParaRPr lang="en-US" sz="1100" dirty="0"/>
                    </a:p>
                  </a:txBody>
                  <a:tcPr marL="0" marR="1800000" marT="0" marB="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tcPr>
                </a:tc>
                <a:tc>
                  <a:txBody>
                    <a:bodyPr/>
                    <a:lstStyle/>
                    <a:p>
                      <a:pPr marL="0" lvl="0" indent="0" algn="r">
                        <a:lnSpc>
                          <a:spcPts val="2160"/>
                        </a:lnSpc>
                        <a:spcBef>
                          <a:spcPct val="0"/>
                        </a:spcBef>
                        <a:defRPr/>
                      </a:pPr>
                      <a:r>
                        <a:rPr lang="en-US" sz="1800" b="1" u="none" strike="noStrike" dirty="0">
                          <a:solidFill>
                            <a:srgbClr val="000000"/>
                          </a:solidFill>
                          <a:latin typeface="Arial Bold"/>
                          <a:ea typeface="Arial Bold"/>
                          <a:cs typeface="Arial Bold"/>
                          <a:sym typeface="Arial Bold"/>
                        </a:rPr>
                        <a:t>50 615,0</a:t>
                      </a:r>
                      <a:endParaRPr lang="en-US" sz="1100" dirty="0"/>
                    </a:p>
                  </a:txBody>
                  <a:tcPr marL="0" marR="1800000" marT="0" marB="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tcPr>
                </a:tc>
                <a:tc>
                  <a:txBody>
                    <a:bodyPr/>
                    <a:lstStyle/>
                    <a:p>
                      <a:pPr marL="0" lvl="0" indent="0" algn="r">
                        <a:lnSpc>
                          <a:spcPts val="2160"/>
                        </a:lnSpc>
                        <a:spcBef>
                          <a:spcPct val="0"/>
                        </a:spcBef>
                        <a:defRPr/>
                      </a:pPr>
                      <a:r>
                        <a:rPr lang="en-US" sz="1800" b="1" u="none" strike="noStrike" dirty="0">
                          <a:solidFill>
                            <a:srgbClr val="000000"/>
                          </a:solidFill>
                          <a:latin typeface="Arial Bold"/>
                          <a:ea typeface="Arial Bold"/>
                          <a:cs typeface="Arial Bold"/>
                          <a:sym typeface="Arial Bold"/>
                        </a:rPr>
                        <a:t>7 440</a:t>
                      </a:r>
                      <a:endParaRPr lang="en-US" sz="1100" dirty="0"/>
                    </a:p>
                  </a:txBody>
                  <a:tcPr marL="0" marR="1800000" marT="0" marB="0" anchor="ctr">
                    <a:lnL w="4762" cap="flat" cmpd="sng" algn="ctr">
                      <a:solidFill>
                        <a:srgbClr val="000000"/>
                      </a:solidFill>
                      <a:prstDash val="solid"/>
                      <a:round/>
                      <a:headEnd type="none" w="med" len="med"/>
                      <a:tailEnd type="none" w="med" len="med"/>
                    </a:lnL>
                    <a:lnR w="4762" cap="flat" cmpd="sng" algn="ctr">
                      <a:solidFill>
                        <a:srgbClr val="000000"/>
                      </a:solidFill>
                      <a:prstDash val="solid"/>
                      <a:round/>
                      <a:headEnd type="none" w="med" len="med"/>
                      <a:tailEnd type="none" w="med" len="med"/>
                    </a:lnR>
                    <a:lnT w="4762" cap="flat" cmpd="sng" algn="ctr">
                      <a:solidFill>
                        <a:srgbClr val="000000"/>
                      </a:solidFill>
                      <a:prstDash val="solid"/>
                      <a:round/>
                      <a:headEnd type="none" w="med" len="med"/>
                      <a:tailEnd type="none" w="med" len="med"/>
                    </a:lnT>
                    <a:lnB w="4762"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9"/>
                  </a:ext>
                </a:extLst>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210928" y="3016357"/>
            <a:ext cx="8956394" cy="5700832"/>
          </a:xfrm>
          <a:custGeom>
            <a:avLst/>
            <a:gdLst/>
            <a:ahLst/>
            <a:cxnLst/>
            <a:rect l="l" t="t" r="r" b="b"/>
            <a:pathLst>
              <a:path w="8956394" h="5700832">
                <a:moveTo>
                  <a:pt x="0" y="0"/>
                </a:moveTo>
                <a:lnTo>
                  <a:pt x="8956393" y="0"/>
                </a:lnTo>
                <a:lnTo>
                  <a:pt x="8956393" y="5700832"/>
                </a:lnTo>
                <a:lnTo>
                  <a:pt x="0" y="5700832"/>
                </a:lnTo>
                <a:lnTo>
                  <a:pt x="0" y="0"/>
                </a:lnTo>
                <a:close/>
              </a:path>
            </a:pathLst>
          </a:custGeom>
          <a:blipFill>
            <a:blip r:embed="rId2"/>
            <a:stretch>
              <a:fillRect l="-956" r="-956" b="-672"/>
            </a:stretch>
          </a:blipFill>
        </p:spPr>
        <p:txBody>
          <a:bodyPr/>
          <a:lstStyle/>
          <a:p>
            <a:endParaRPr lang="lt-LT"/>
          </a:p>
        </p:txBody>
      </p:sp>
      <p:sp>
        <p:nvSpPr>
          <p:cNvPr id="3" name="Freeform 3"/>
          <p:cNvSpPr/>
          <p:nvPr/>
        </p:nvSpPr>
        <p:spPr>
          <a:xfrm>
            <a:off x="9331607" y="5468103"/>
            <a:ext cx="8956393" cy="4818897"/>
          </a:xfrm>
          <a:custGeom>
            <a:avLst/>
            <a:gdLst/>
            <a:ahLst/>
            <a:cxnLst/>
            <a:rect l="l" t="t" r="r" b="b"/>
            <a:pathLst>
              <a:path w="8956393" h="4818897">
                <a:moveTo>
                  <a:pt x="0" y="0"/>
                </a:moveTo>
                <a:lnTo>
                  <a:pt x="8956393" y="0"/>
                </a:lnTo>
                <a:lnTo>
                  <a:pt x="8956393" y="4818897"/>
                </a:lnTo>
                <a:lnTo>
                  <a:pt x="0" y="4818897"/>
                </a:lnTo>
                <a:lnTo>
                  <a:pt x="0" y="0"/>
                </a:lnTo>
                <a:close/>
              </a:path>
            </a:pathLst>
          </a:custGeom>
          <a:blipFill>
            <a:blip r:embed="rId3"/>
            <a:stretch>
              <a:fillRect/>
            </a:stretch>
          </a:blipFill>
        </p:spPr>
        <p:txBody>
          <a:bodyPr/>
          <a:lstStyle/>
          <a:p>
            <a:endParaRPr lang="lt-LT"/>
          </a:p>
        </p:txBody>
      </p:sp>
      <p:sp>
        <p:nvSpPr>
          <p:cNvPr id="4" name="TextBox 4"/>
          <p:cNvSpPr txBox="1"/>
          <p:nvPr/>
        </p:nvSpPr>
        <p:spPr>
          <a:xfrm>
            <a:off x="9956961" y="3804080"/>
            <a:ext cx="7705684" cy="523875"/>
          </a:xfrm>
          <a:prstGeom prst="rect">
            <a:avLst/>
          </a:prstGeom>
        </p:spPr>
        <p:txBody>
          <a:bodyPr lIns="0" tIns="0" rIns="0" bIns="0" rtlCol="0" anchor="t">
            <a:spAutoFit/>
          </a:bodyPr>
          <a:lstStyle/>
          <a:p>
            <a:pPr algn="l">
              <a:lnSpc>
                <a:spcPts val="3600"/>
              </a:lnSpc>
            </a:pPr>
            <a:r>
              <a:rPr lang="en-US" sz="3000" b="1">
                <a:solidFill>
                  <a:srgbClr val="000000"/>
                </a:solidFill>
                <a:latin typeface="Arial Bold"/>
                <a:ea typeface="Arial Bold"/>
                <a:cs typeface="Arial Bold"/>
                <a:sym typeface="Arial Bold"/>
              </a:rPr>
              <a:t>3D TECHNOLOGINIO PROCESO SCHEMA</a:t>
            </a:r>
          </a:p>
        </p:txBody>
      </p:sp>
      <p:sp>
        <p:nvSpPr>
          <p:cNvPr id="5" name="TextBox 5"/>
          <p:cNvSpPr txBox="1"/>
          <p:nvPr/>
        </p:nvSpPr>
        <p:spPr>
          <a:xfrm>
            <a:off x="1028700" y="787643"/>
            <a:ext cx="11991463" cy="1562100"/>
          </a:xfrm>
          <a:prstGeom prst="rect">
            <a:avLst/>
          </a:prstGeom>
        </p:spPr>
        <p:txBody>
          <a:bodyPr lIns="0" tIns="0" rIns="0" bIns="0" rtlCol="0" anchor="t">
            <a:spAutoFit/>
          </a:bodyPr>
          <a:lstStyle/>
          <a:p>
            <a:pPr marL="0" lvl="0" indent="0" algn="l">
              <a:lnSpc>
                <a:spcPts val="3906"/>
              </a:lnSpc>
              <a:spcBef>
                <a:spcPct val="0"/>
              </a:spcBef>
            </a:pPr>
            <a:r>
              <a:rPr lang="en-US" sz="3255" b="1" u="none">
                <a:solidFill>
                  <a:srgbClr val="000000"/>
                </a:solidFill>
                <a:latin typeface="Arial Bold"/>
                <a:ea typeface="Arial Bold"/>
                <a:cs typeface="Arial Bold"/>
                <a:sym typeface="Arial Bold"/>
              </a:rPr>
              <a:t>INVESTICIJŲ PROJEKTAS</a:t>
            </a:r>
          </a:p>
          <a:p>
            <a:pPr marL="0" lvl="0" indent="0" algn="l">
              <a:lnSpc>
                <a:spcPts val="3906"/>
              </a:lnSpc>
              <a:spcBef>
                <a:spcPct val="0"/>
              </a:spcBef>
            </a:pPr>
            <a:r>
              <a:rPr lang="en-US" sz="3255" b="1" u="none">
                <a:solidFill>
                  <a:srgbClr val="E6C30A"/>
                </a:solidFill>
                <a:latin typeface="Arial Bold"/>
                <a:ea typeface="Arial Bold"/>
                <a:cs typeface="Arial Bold"/>
                <a:sym typeface="Arial Bold"/>
              </a:rPr>
              <a:t> „PAPILDOMŲ MAISTO-VIRTUVĖS ATLIEKŲ APDOROJIMO PAJĖGUMŲ SUKŪRIMAS ŠIAULIŲ REGIONE“</a:t>
            </a:r>
          </a:p>
        </p:txBody>
      </p:sp>
      <p:sp>
        <p:nvSpPr>
          <p:cNvPr id="6" name="AutoShape 6"/>
          <p:cNvSpPr/>
          <p:nvPr/>
        </p:nvSpPr>
        <p:spPr>
          <a:xfrm>
            <a:off x="-358119" y="2682982"/>
            <a:ext cx="12067670" cy="0"/>
          </a:xfrm>
          <a:prstGeom prst="line">
            <a:avLst/>
          </a:prstGeom>
          <a:ln w="95250" cap="flat">
            <a:solidFill>
              <a:srgbClr val="000000"/>
            </a:solidFill>
            <a:prstDash val="solid"/>
            <a:headEnd type="none" w="sm" len="sm"/>
            <a:tailEnd type="none" w="sm" len="sm"/>
          </a:ln>
        </p:spPr>
        <p:txBody>
          <a:bodyPr/>
          <a:lstStyle/>
          <a:p>
            <a:endParaRPr lang="lt-LT"/>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TotalTime>
  <Words>1375</Words>
  <Application>Microsoft Office PowerPoint</Application>
  <PresentationFormat>Pasirinktinai</PresentationFormat>
  <Paragraphs>201</Paragraphs>
  <Slides>15</Slides>
  <Notes>0</Notes>
  <HiddenSlides>0</HiddenSlides>
  <MMClips>0</MMClips>
  <ScaleCrop>false</ScaleCrop>
  <HeadingPairs>
    <vt:vector size="6" baseType="variant">
      <vt:variant>
        <vt:lpstr>Naudojami šriftai</vt:lpstr>
      </vt:variant>
      <vt:variant>
        <vt:i4>4</vt:i4>
      </vt:variant>
      <vt:variant>
        <vt:lpstr>Tema</vt:lpstr>
      </vt:variant>
      <vt:variant>
        <vt:i4>1</vt:i4>
      </vt:variant>
      <vt:variant>
        <vt:lpstr>Skaidrių pavadinimai</vt:lpstr>
      </vt:variant>
      <vt:variant>
        <vt:i4>15</vt:i4>
      </vt:variant>
    </vt:vector>
  </HeadingPairs>
  <TitlesOfParts>
    <vt:vector size="20" baseType="lpstr">
      <vt:lpstr>Arial</vt:lpstr>
      <vt:lpstr>Arial Bold Italics</vt:lpstr>
      <vt:lpstr>Arial Bold</vt:lpstr>
      <vt:lpstr>Calibri</vt:lpstr>
      <vt:lpstr>Office Theme</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Pristatymas MVA_Z_2024_09_18.pptx</dc:title>
  <dc:creator>Neringa Kairienė</dc:creator>
  <cp:lastModifiedBy>Rasa Zviagina</cp:lastModifiedBy>
  <cp:revision>6</cp:revision>
  <dcterms:created xsi:type="dcterms:W3CDTF">2006-08-16T00:00:00Z</dcterms:created>
  <dcterms:modified xsi:type="dcterms:W3CDTF">2024-12-02T11:15:54Z</dcterms:modified>
  <dc:identifier>DAGSZsyaDAA</dc:identifier>
</cp:coreProperties>
</file>