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7" r:id="rId2"/>
  </p:sldIdLst>
  <p:sldSz cx="13004800" cy="9753600"/>
  <p:notesSz cx="7315200" cy="96012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4DAE0"/>
          </a:solidFill>
        </a:fill>
      </a:tcStyle>
    </a:wholeTbl>
    <a:band2H>
      <a:tcTxStyle/>
      <a:tcStyle>
        <a:tcBdr/>
        <a:fill>
          <a:solidFill>
            <a:srgbClr val="EBEDF0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DE0D3"/>
          </a:solidFill>
        </a:fill>
      </a:tcStyle>
    </a:wholeTbl>
    <a:band2H>
      <a:tcTxStyle/>
      <a:tcStyle>
        <a:tcBdr/>
        <a:fill>
          <a:solidFill>
            <a:srgbClr val="EFF0EA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8D6DD"/>
          </a:solidFill>
        </a:fill>
      </a:tcStyle>
    </a:wholeTbl>
    <a:band2H>
      <a:tcTxStyle/>
      <a:tcStyle>
        <a:tcBdr/>
        <a:fill>
          <a:solidFill>
            <a:srgbClr val="ECECEF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wholeTbl>
    <a:band2H>
      <a:tcTxStyle/>
      <a:tcStyle>
        <a:tcBdr/>
        <a:fill>
          <a:solidFill>
            <a:srgbClr val="072B5B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72B5B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0D0CF"/>
          </a:solidFill>
        </a:fill>
      </a:tcStyle>
    </a:wholeTbl>
    <a:band2H>
      <a:tcTxStyle/>
      <a:tcStyle>
        <a:tcBdr/>
        <a:fill>
          <a:solidFill>
            <a:srgbClr val="E9E9E9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solidFill>
            <a:srgbClr val="5B5854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solidFill>
            <a:srgbClr val="5B5854">
              <a:alpha val="20000"/>
            </a:srgbClr>
          </a:solidFill>
        </a:fill>
      </a:tcStyle>
    </a:firstCol>
    <a:la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508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63"/>
    <p:restoredTop sz="96959"/>
  </p:normalViewPr>
  <p:slideViewPr>
    <p:cSldViewPr>
      <p:cViewPr varScale="1">
        <p:scale>
          <a:sx n="78" d="100"/>
          <a:sy n="78" d="100"/>
        </p:scale>
        <p:origin x="2262" y="114"/>
      </p:cViewPr>
      <p:guideLst>
        <p:guide orient="horz" pos="3072"/>
        <p:guide pos="40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</p:spPr>
        <p:txBody>
          <a:bodyPr lIns="96661" tIns="48331" rIns="96661" bIns="48331"/>
          <a:lstStyle/>
          <a:p>
            <a:endParaRPr/>
          </a:p>
        </p:txBody>
      </p:sp>
      <p:sp>
        <p:nvSpPr>
          <p:cNvPr id="156" name="Shape 156"/>
          <p:cNvSpPr>
            <a:spLocks noGrp="1"/>
          </p:cNvSpPr>
          <p:nvPr>
            <p:ph type="body" sz="quarter" idx="1"/>
          </p:nvPr>
        </p:nvSpPr>
        <p:spPr>
          <a:xfrm>
            <a:off x="975360" y="4560570"/>
            <a:ext cx="5364480" cy="4320540"/>
          </a:xfrm>
          <a:prstGeom prst="rect">
            <a:avLst/>
          </a:prstGeom>
        </p:spPr>
        <p:txBody>
          <a:bodyPr lIns="96661" tIns="48331" rIns="96661" bIns="48331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5760575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029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673100" y="3835400"/>
            <a:ext cx="11658600" cy="3886200"/>
          </a:xfrm>
          <a:prstGeom prst="rect">
            <a:avLst/>
          </a:prstGeom>
        </p:spPr>
        <p:txBody>
          <a:bodyPr/>
          <a:lstStyle>
            <a:lvl1pPr>
              <a:defRPr sz="10400" spc="20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2070100"/>
            <a:ext cx="11658600" cy="1778000"/>
          </a:xfrm>
          <a:prstGeom prst="rect">
            <a:avLst/>
          </a:prstGeom>
        </p:spPr>
        <p:txBody>
          <a:bodyPr anchor="b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Image"/>
          <p:cNvSpPr>
            <a:spLocks noGrp="1"/>
          </p:cNvSpPr>
          <p:nvPr>
            <p:ph type="pic" sz="quarter" idx="13"/>
          </p:nvPr>
        </p:nvSpPr>
        <p:spPr>
          <a:xfrm>
            <a:off x="6502400" y="4813300"/>
            <a:ext cx="5600700" cy="40513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5" name="Image"/>
          <p:cNvSpPr>
            <a:spLocks noGrp="1"/>
          </p:cNvSpPr>
          <p:nvPr>
            <p:ph type="pic" sz="quarter" idx="14"/>
          </p:nvPr>
        </p:nvSpPr>
        <p:spPr>
          <a:xfrm>
            <a:off x="6502400" y="1079500"/>
            <a:ext cx="5600700" cy="34290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6" name="Image"/>
          <p:cNvSpPr>
            <a:spLocks noGrp="1"/>
          </p:cNvSpPr>
          <p:nvPr>
            <p:ph type="pic" sz="half" idx="15"/>
          </p:nvPr>
        </p:nvSpPr>
        <p:spPr>
          <a:xfrm>
            <a:off x="897845" y="1079500"/>
            <a:ext cx="4978404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2 u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Image"/>
          <p:cNvSpPr>
            <a:spLocks noGrp="1"/>
          </p:cNvSpPr>
          <p:nvPr>
            <p:ph type="pic" sz="half" idx="13"/>
          </p:nvPr>
        </p:nvSpPr>
        <p:spPr>
          <a:xfrm>
            <a:off x="6807200" y="1079500"/>
            <a:ext cx="5295900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5" name="Image"/>
          <p:cNvSpPr>
            <a:spLocks noGrp="1"/>
          </p:cNvSpPr>
          <p:nvPr>
            <p:ph type="pic" sz="half" idx="14"/>
          </p:nvPr>
        </p:nvSpPr>
        <p:spPr>
          <a:xfrm>
            <a:off x="889000" y="1079500"/>
            <a:ext cx="5295900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5522" y="9235548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6483350"/>
            <a:ext cx="11658600" cy="5588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i="1" spc="52">
                <a:solidFill>
                  <a:srgbClr val="AC6254"/>
                </a:solidFill>
              </a:defRPr>
            </a:lvl1pPr>
            <a:lvl2pPr marL="734783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2pPr>
            <a:lvl3pPr marL="1115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3pPr>
            <a:lvl4pPr marL="1496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4pPr>
            <a:lvl5pPr marL="1877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Type a quote here."/>
          <p:cNvSpPr>
            <a:spLocks noGrp="1"/>
          </p:cNvSpPr>
          <p:nvPr>
            <p:ph type="body" sz="quarter" idx="13"/>
          </p:nvPr>
        </p:nvSpPr>
        <p:spPr>
          <a:xfrm>
            <a:off x="673100" y="5317837"/>
            <a:ext cx="11658600" cy="1057568"/>
          </a:xfrm>
          <a:prstGeom prst="rect">
            <a:avLst/>
          </a:prstGeom>
        </p:spPr>
        <p:txBody>
          <a:bodyPr anchor="b"/>
          <a:lstStyle/>
          <a:p>
            <a:pPr>
              <a:defRPr spc="0"/>
            </a:pPr>
            <a:endParaRPr/>
          </a:p>
        </p:txBody>
      </p:sp>
      <p:sp>
        <p:nvSpPr>
          <p:cNvPr id="125" name="”"/>
          <p:cNvSpPr>
            <a:spLocks noGrp="1"/>
          </p:cNvSpPr>
          <p:nvPr>
            <p:ph type="body" sz="quarter" idx="14"/>
          </p:nvPr>
        </p:nvSpPr>
        <p:spPr>
          <a:xfrm>
            <a:off x="6113657" y="7061200"/>
            <a:ext cx="779549" cy="14097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126" name="“"/>
          <p:cNvSpPr>
            <a:spLocks noGrp="1"/>
          </p:cNvSpPr>
          <p:nvPr>
            <p:ph type="body" sz="quarter" idx="15"/>
          </p:nvPr>
        </p:nvSpPr>
        <p:spPr>
          <a:xfrm>
            <a:off x="6113657" y="2565400"/>
            <a:ext cx="779549" cy="14097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Image"/>
          <p:cNvSpPr>
            <a:spLocks noGrp="1"/>
          </p:cNvSpPr>
          <p:nvPr>
            <p:ph type="pic" idx="13"/>
          </p:nvPr>
        </p:nvSpPr>
        <p:spPr>
          <a:xfrm>
            <a:off x="-5649" y="0"/>
            <a:ext cx="13004808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533400" y="3479800"/>
            <a:ext cx="11938000" cy="57658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73100" y="1168400"/>
            <a:ext cx="11658600" cy="1333500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7400" spc="14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508000"/>
            <a:ext cx="11658600" cy="673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Image"/>
          <p:cNvSpPr>
            <a:spLocks noGrp="1"/>
          </p:cNvSpPr>
          <p:nvPr>
            <p:ph type="pic" idx="13"/>
          </p:nvPr>
        </p:nvSpPr>
        <p:spPr>
          <a:xfrm>
            <a:off x="876300" y="2330450"/>
            <a:ext cx="11277600" cy="64770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1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495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Text"/>
          <p:cNvSpPr txBox="1">
            <a:spLocks noGrp="1"/>
          </p:cNvSpPr>
          <p:nvPr>
            <p:ph type="title"/>
          </p:nvPr>
        </p:nvSpPr>
        <p:spPr>
          <a:xfrm>
            <a:off x="673100" y="3086100"/>
            <a:ext cx="11658600" cy="3568700"/>
          </a:xfrm>
          <a:prstGeom prst="rect">
            <a:avLst/>
          </a:prstGeom>
        </p:spPr>
        <p:txBody>
          <a:bodyPr anchor="ctr"/>
          <a:lstStyle>
            <a:lvl1pPr>
              <a:defRPr sz="10400" spc="20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673100" y="3086100"/>
            <a:ext cx="11658600" cy="3568700"/>
          </a:xfrm>
          <a:prstGeom prst="rect">
            <a:avLst/>
          </a:prstGeom>
        </p:spPr>
        <p:txBody>
          <a:bodyPr anchor="ctr"/>
          <a:lstStyle>
            <a:lvl1pPr>
              <a:defRPr sz="10400" spc="208"/>
            </a:lvl1pPr>
          </a:lstStyle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Image"/>
          <p:cNvSpPr>
            <a:spLocks noGrp="1"/>
          </p:cNvSpPr>
          <p:nvPr>
            <p:ph type="pic" sz="half" idx="13"/>
          </p:nvPr>
        </p:nvSpPr>
        <p:spPr>
          <a:xfrm>
            <a:off x="6191617" y="1082886"/>
            <a:ext cx="5880104" cy="7747001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xfrm>
            <a:off x="673100" y="4191000"/>
            <a:ext cx="4889500" cy="3581400"/>
          </a:xfrm>
          <a:prstGeom prst="rect">
            <a:avLst/>
          </a:prstGeom>
        </p:spPr>
        <p:txBody>
          <a:bodyPr/>
          <a:lstStyle>
            <a:lvl1pPr algn="l">
              <a:lnSpc>
                <a:spcPct val="80000"/>
              </a:lnSpc>
              <a:defRPr sz="7400" spc="148"/>
            </a:lvl1pPr>
          </a:lstStyle>
          <a:p>
            <a:r>
              <a:t>Title Text</a:t>
            </a:r>
          </a:p>
        </p:txBody>
      </p:sp>
      <p:sp>
        <p:nvSpPr>
          <p:cNvPr id="5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2844800"/>
            <a:ext cx="4889500" cy="1358900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1pPr>
            <a:lvl2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2pPr>
            <a:lvl3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3pPr>
            <a:lvl4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4pPr>
            <a:lvl5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7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7" name="Body Level One…"/>
          <p:cNvSpPr>
            <a:spLocks noGrp="1"/>
          </p:cNvSpPr>
          <p:nvPr>
            <p:ph type="body" idx="13"/>
          </p:nvPr>
        </p:nvSpPr>
        <p:spPr>
          <a:xfrm>
            <a:off x="673100" y="2387600"/>
            <a:ext cx="11658600" cy="64516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7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Image"/>
          <p:cNvSpPr>
            <a:spLocks noGrp="1"/>
          </p:cNvSpPr>
          <p:nvPr>
            <p:ph type="pic" sz="half" idx="13"/>
          </p:nvPr>
        </p:nvSpPr>
        <p:spPr>
          <a:xfrm>
            <a:off x="6172200" y="2324087"/>
            <a:ext cx="5943600" cy="6568576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7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8" name="Body Level One…"/>
          <p:cNvSpPr>
            <a:spLocks noGrp="1"/>
          </p:cNvSpPr>
          <p:nvPr>
            <p:ph type="body" sz="half" idx="14"/>
          </p:nvPr>
        </p:nvSpPr>
        <p:spPr>
          <a:xfrm>
            <a:off x="673100" y="2603500"/>
            <a:ext cx="4775200" cy="60198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8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Level One…"/>
          <p:cNvSpPr txBox="1">
            <a:spLocks noGrp="1"/>
          </p:cNvSpPr>
          <p:nvPr>
            <p:ph type="body" idx="1"/>
          </p:nvPr>
        </p:nvSpPr>
        <p:spPr>
          <a:xfrm>
            <a:off x="673100" y="1320800"/>
            <a:ext cx="11658600" cy="746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1948462" y="1950720"/>
            <a:ext cx="10403841" cy="6615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5548"/>
            <a:ext cx="327168" cy="337605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1400" cap="all" spc="28">
                <a:solidFill>
                  <a:srgbClr val="9A958E"/>
                </a:solidFill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 spd="med"/>
  <p:txStyles>
    <p:title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9pPr>
    </p:titleStyle>
    <p:bodyStyle>
      <a:lvl1pPr marL="381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1pPr>
      <a:lvl2pPr marL="762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2pPr>
      <a:lvl3pPr marL="1143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3pPr>
      <a:lvl4pPr marL="1524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4pPr>
      <a:lvl5pPr marL="1905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5pPr>
      <a:lvl6pPr marL="2286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6pPr>
      <a:lvl7pPr marL="2667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7pPr>
      <a:lvl8pPr marL="3048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8pPr>
      <a:lvl9pPr marL="3429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9pPr>
    </p:bodyStyle>
    <p:other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truktūra"/>
          <p:cNvSpPr txBox="1">
            <a:spLocks noGrp="1"/>
          </p:cNvSpPr>
          <p:nvPr>
            <p:ph type="title"/>
          </p:nvPr>
        </p:nvSpPr>
        <p:spPr>
          <a:xfrm>
            <a:off x="1079830" y="1685219"/>
            <a:ext cx="10989156" cy="1043685"/>
          </a:xfrm>
          <a:prstGeom prst="rect">
            <a:avLst/>
          </a:prstGeom>
        </p:spPr>
        <p:txBody>
          <a:bodyPr>
            <a:normAutofit/>
          </a:bodyPr>
          <a:lstStyle>
            <a:lvl1pPr defTabSz="452627">
              <a:defRPr sz="3900" spc="0"/>
            </a:lvl1pPr>
          </a:lstStyle>
          <a:p>
            <a:r>
              <a:rPr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lt-LT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ACIONALINIO KIBERNETINIO SAUGUMO CENTRO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prie kra</a:t>
            </a:r>
            <a:r>
              <a:rPr lang="lt-LT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š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apsaugos</a:t>
            </a:r>
            <a:r>
              <a:rPr lang="lt-LT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ministerijos</a:t>
            </a:r>
            <a:b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struktūra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467778" y="227557"/>
            <a:ext cx="3026448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spAutoFit/>
          </a:bodyPr>
          <a:lstStyle/>
          <a:p>
            <a:pPr algn="l"/>
            <a:endParaRPr lang="lt-L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lt-LT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PATVIRTINTA</a:t>
            </a:r>
          </a:p>
          <a:p>
            <a:pPr algn="l"/>
            <a:r>
              <a:rPr lang="lt-LT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Lietuvos Respublikos krašto apsaugos ministro</a:t>
            </a:r>
          </a:p>
          <a:p>
            <a:pPr marL="228600" indent="-228600" algn="l">
              <a:buAutoNum type="arabicPlain" startAt="2013"/>
            </a:pPr>
            <a:r>
              <a:rPr lang="lt-LT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m. gruodžio 31 d. įsakymu Nr. V-1200 </a:t>
            </a:r>
          </a:p>
          <a:p>
            <a:pPr algn="l"/>
            <a:r>
              <a:rPr lang="lt-LT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(Lietuvos Respublikos krašto apsaugos ministro </a:t>
            </a:r>
          </a:p>
          <a:p>
            <a:pPr algn="l"/>
            <a:r>
              <a:rPr lang="lt-LT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2026 m. birželio 29 d. įsakymo Nr. V-582         redakcija)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CD0E6E6-C285-A246-A93F-12C4E1602CF4}"/>
              </a:ext>
            </a:extLst>
          </p:cNvPr>
          <p:cNvSpPr txBox="1"/>
          <p:nvPr/>
        </p:nvSpPr>
        <p:spPr>
          <a:xfrm>
            <a:off x="8972998" y="4876799"/>
            <a:ext cx="129942" cy="2597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spAutoFit/>
          </a:bodyPr>
          <a:lstStyle/>
          <a:p>
            <a:pPr algn="l"/>
            <a:r>
              <a:rPr lang="en-US" sz="1000" dirty="0">
                <a:solidFill>
                  <a:srgbClr val="C00000"/>
                </a:solidFill>
              </a:rPr>
              <a:t>.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93688" y="3004592"/>
            <a:ext cx="12046153" cy="5832648"/>
            <a:chOff x="330321" y="2627686"/>
            <a:chExt cx="12046153" cy="5701242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2DBB9E1A-35D4-3E44-9EBB-A04531C97996}"/>
                </a:ext>
              </a:extLst>
            </p:cNvPr>
            <p:cNvGrpSpPr/>
            <p:nvPr/>
          </p:nvGrpSpPr>
          <p:grpSpPr>
            <a:xfrm>
              <a:off x="330321" y="2627686"/>
              <a:ext cx="12046153" cy="5508912"/>
              <a:chOff x="733790" y="2206647"/>
              <a:chExt cx="12744596" cy="5439453"/>
            </a:xfrm>
          </p:grpSpPr>
          <p:sp>
            <p:nvSpPr>
              <p:cNvPr id="208" name="Line"/>
              <p:cNvSpPr/>
              <p:nvPr/>
            </p:nvSpPr>
            <p:spPr>
              <a:xfrm flipV="1">
                <a:off x="1854732" y="3604847"/>
                <a:ext cx="11623654" cy="117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9" name="Line"/>
              <p:cNvSpPr/>
              <p:nvPr/>
            </p:nvSpPr>
            <p:spPr>
              <a:xfrm flipV="1">
                <a:off x="5187769" y="3612457"/>
                <a:ext cx="0" cy="279846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0" name="Line"/>
              <p:cNvSpPr/>
              <p:nvPr/>
            </p:nvSpPr>
            <p:spPr>
              <a:xfrm flipH="1" flipV="1">
                <a:off x="1854731" y="3605279"/>
                <a:ext cx="1" cy="266450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3" name="Line"/>
              <p:cNvSpPr/>
              <p:nvPr/>
            </p:nvSpPr>
            <p:spPr>
              <a:xfrm flipH="1">
                <a:off x="2590978" y="4716427"/>
                <a:ext cx="2219" cy="1184979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Administracinis dep."/>
              <p:cNvSpPr txBox="1">
                <a:spLocks noChangeAspect="1"/>
              </p:cNvSpPr>
              <p:nvPr/>
            </p:nvSpPr>
            <p:spPr>
              <a:xfrm>
                <a:off x="6552012" y="2206647"/>
                <a:ext cx="1778736" cy="459246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4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Direktorius</a:t>
                </a:r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Administracinis dep."/>
              <p:cNvSpPr txBox="1">
                <a:spLocks noChangeAspect="1"/>
              </p:cNvSpPr>
              <p:nvPr/>
            </p:nvSpPr>
            <p:spPr>
              <a:xfrm>
                <a:off x="733790" y="3885945"/>
                <a:ext cx="1583805" cy="811809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4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Organizacinio vystymo departamentas</a:t>
                </a:r>
                <a:endParaRPr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29" name="4-asis sk.…"/>
              <p:cNvSpPr txBox="1">
                <a:spLocks/>
              </p:cNvSpPr>
              <p:nvPr/>
            </p:nvSpPr>
            <p:spPr>
              <a:xfrm>
                <a:off x="1070618" y="4857599"/>
                <a:ext cx="1199208" cy="922706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2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Personalo </a:t>
                </a:r>
                <a:r>
                  <a:rPr lang="lt-LT" sz="1200" kern="12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ir dokumentų valdymo  </a:t>
                </a:r>
                <a:r>
                  <a:rPr lang="lt-LT" sz="12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skyrius</a:t>
                </a:r>
                <a:endParaRPr sz="12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0" name="4-asis sk.…"/>
              <p:cNvSpPr txBox="1">
                <a:spLocks/>
              </p:cNvSpPr>
              <p:nvPr/>
            </p:nvSpPr>
            <p:spPr>
              <a:xfrm>
                <a:off x="1081281" y="5859369"/>
                <a:ext cx="1181830" cy="559027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4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</a:lstStyle>
              <a:p>
                <a:r>
                  <a:rPr lang="lt-LT" sz="1200" kern="1200" dirty="0">
                    <a:solidFill>
                      <a:srgbClr val="000000"/>
                    </a:solidFill>
                    <a:ea typeface="Times New Roman" panose="02020603050405020304" pitchFamily="18" charset="0"/>
                    <a:cs typeface="+mn-cs"/>
                  </a:rPr>
                  <a:t>Planavimo</a:t>
                </a:r>
                <a:r>
                  <a:rPr lang="en-US" sz="1200" kern="1200" dirty="0">
                    <a:solidFill>
                      <a:srgbClr val="000000"/>
                    </a:solidFill>
                    <a:ea typeface="Times New Roman" panose="02020603050405020304" pitchFamily="18" charset="0"/>
                    <a:cs typeface="+mn-cs"/>
                  </a:rPr>
                  <a:t> </a:t>
                </a:r>
                <a:r>
                  <a:rPr lang="en-US" sz="1200" kern="1200" dirty="0" err="1">
                    <a:solidFill>
                      <a:srgbClr val="000000"/>
                    </a:solidFill>
                    <a:ea typeface="Times New Roman" panose="02020603050405020304" pitchFamily="18" charset="0"/>
                    <a:cs typeface="+mn-cs"/>
                  </a:rPr>
                  <a:t>ir</a:t>
                </a:r>
                <a:r>
                  <a:rPr lang="lt-LT" sz="1200" kern="1200" dirty="0">
                    <a:solidFill>
                      <a:srgbClr val="000000"/>
                    </a:solidFill>
                    <a:ea typeface="Times New Roman" panose="02020603050405020304" pitchFamily="18" charset="0"/>
                    <a:cs typeface="+mn-cs"/>
                  </a:rPr>
                  <a:t> finansų skyrius</a:t>
                </a:r>
                <a:endParaRPr sz="1200" kern="1200" dirty="0">
                  <a:solidFill>
                    <a:srgbClr val="000000"/>
                  </a:solidFill>
                  <a:ea typeface="Times New Roman" panose="02020603050405020304" pitchFamily="18" charset="0"/>
                  <a:cs typeface="+mn-cs"/>
                </a:endParaRPr>
              </a:p>
            </p:txBody>
          </p:sp>
          <p:sp>
            <p:nvSpPr>
              <p:cNvPr id="31" name="4-asis sk.…"/>
              <p:cNvSpPr txBox="1">
                <a:spLocks/>
              </p:cNvSpPr>
              <p:nvPr/>
            </p:nvSpPr>
            <p:spPr>
              <a:xfrm>
                <a:off x="2842700" y="5619119"/>
                <a:ext cx="1280914" cy="623724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2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Kompetencijų ugdymo skyrius</a:t>
                </a:r>
                <a:endParaRPr sz="12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28" name="Administracinis dep."/>
              <p:cNvSpPr txBox="1">
                <a:spLocks noChangeAspect="1"/>
              </p:cNvSpPr>
              <p:nvPr/>
            </p:nvSpPr>
            <p:spPr>
              <a:xfrm>
                <a:off x="4352217" y="3874278"/>
                <a:ext cx="1671104" cy="810824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lt-LT" sz="14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Kibernetinių grėsmių valdymo departamentas</a:t>
                </a:r>
              </a:p>
            </p:txBody>
          </p:sp>
          <p:sp>
            <p:nvSpPr>
              <p:cNvPr id="32" name="4-asis sk.…"/>
              <p:cNvSpPr txBox="1">
                <a:spLocks/>
              </p:cNvSpPr>
              <p:nvPr/>
            </p:nvSpPr>
            <p:spPr>
              <a:xfrm>
                <a:off x="6526368" y="4820711"/>
                <a:ext cx="1285499" cy="679567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2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Infrastruktūros skyrius</a:t>
                </a:r>
              </a:p>
            </p:txBody>
          </p:sp>
          <p:sp>
            <p:nvSpPr>
              <p:cNvPr id="33" name="4-asis sk.…"/>
              <p:cNvSpPr txBox="1">
                <a:spLocks/>
              </p:cNvSpPr>
              <p:nvPr/>
            </p:nvSpPr>
            <p:spPr>
              <a:xfrm>
                <a:off x="6525936" y="5641573"/>
                <a:ext cx="1313735" cy="589257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2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Kibernetinių sprendimų skyrius</a:t>
                </a:r>
              </a:p>
            </p:txBody>
          </p:sp>
          <p:sp>
            <p:nvSpPr>
              <p:cNvPr id="48" name="Administracinis dep."/>
              <p:cNvSpPr txBox="1">
                <a:spLocks noChangeAspect="1"/>
              </p:cNvSpPr>
              <p:nvPr/>
            </p:nvSpPr>
            <p:spPr>
              <a:xfrm>
                <a:off x="2470427" y="3892314"/>
                <a:ext cx="1665014" cy="824112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35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Partnerysčių ir kompetencijų stiprinimo departamentas</a:t>
                </a:r>
                <a:endParaRPr lang="lt-LT" sz="135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49" name="4-asis sk.…"/>
              <p:cNvSpPr txBox="1">
                <a:spLocks/>
              </p:cNvSpPr>
              <p:nvPr/>
            </p:nvSpPr>
            <p:spPr>
              <a:xfrm>
                <a:off x="8477639" y="6813398"/>
                <a:ext cx="1226194" cy="714566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2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Kibernetinio saugumo skyrius (KAM SOC)</a:t>
                </a:r>
              </a:p>
            </p:txBody>
          </p:sp>
          <p:sp>
            <p:nvSpPr>
              <p:cNvPr id="50" name="4-asis sk.…"/>
              <p:cNvSpPr txBox="1">
                <a:spLocks/>
              </p:cNvSpPr>
              <p:nvPr/>
            </p:nvSpPr>
            <p:spPr>
              <a:xfrm>
                <a:off x="10281030" y="5687178"/>
                <a:ext cx="1204544" cy="1068406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Komunikacijų apsaugos ir saugumo priežiūros skyrius</a:t>
                </a:r>
              </a:p>
            </p:txBody>
          </p:sp>
          <p:sp>
            <p:nvSpPr>
              <p:cNvPr id="68" name="Line"/>
              <p:cNvSpPr/>
              <p:nvPr/>
            </p:nvSpPr>
            <p:spPr>
              <a:xfrm>
                <a:off x="4474141" y="4716427"/>
                <a:ext cx="6242" cy="2929673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r>
                  <a:rPr lang="lt-LT" sz="14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" name="Administracinis dep.">
                <a:extLst>
                  <a:ext uri="{FF2B5EF4-FFF2-40B4-BE49-F238E27FC236}">
                    <a16:creationId xmlns:a16="http://schemas.microsoft.com/office/drawing/2014/main" id="{DD3C5545-7E2C-624F-8BDC-2F89EBF5BB7D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8075587" y="3886837"/>
                <a:ext cx="1595837" cy="804737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35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Kibernetinio saugumo operacijų valdymo departamentas</a:t>
                </a:r>
                <a:endParaRPr lang="lt-LT" sz="135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7" name="4-asis sk.…">
                <a:extLst>
                  <a:ext uri="{FF2B5EF4-FFF2-40B4-BE49-F238E27FC236}">
                    <a16:creationId xmlns:a16="http://schemas.microsoft.com/office/drawing/2014/main" id="{F29AEDA6-A0CC-2B43-AB11-8A917FE138D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741844" y="4815720"/>
                <a:ext cx="1272819" cy="824113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2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Tarptautinis kibernetinių  grėsmių analizės </a:t>
                </a:r>
                <a:br>
                  <a:rPr lang="lt-LT" sz="12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</a:br>
                <a:r>
                  <a:rPr lang="lt-LT" sz="12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skyrius </a:t>
                </a:r>
              </a:p>
            </p:txBody>
          </p:sp>
          <p:sp>
            <p:nvSpPr>
              <p:cNvPr id="38" name="4-asis sk.…">
                <a:extLst>
                  <a:ext uri="{FF2B5EF4-FFF2-40B4-BE49-F238E27FC236}">
                    <a16:creationId xmlns:a16="http://schemas.microsoft.com/office/drawing/2014/main" id="{14300579-06B1-644A-A369-DD1944196AC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492551" y="5930981"/>
                <a:ext cx="1211282" cy="714566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200" kern="12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Pažeidžiamumų</a:t>
                </a:r>
                <a:r>
                  <a:rPr lang="lt-LT" sz="12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valdymo</a:t>
                </a:r>
              </a:p>
              <a:p>
                <a:r>
                  <a:rPr lang="lt-LT" sz="12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skyrius</a:t>
                </a:r>
              </a:p>
            </p:txBody>
          </p:sp>
          <p:sp>
            <p:nvSpPr>
              <p:cNvPr id="42" name="Line">
                <a:extLst>
                  <a:ext uri="{FF2B5EF4-FFF2-40B4-BE49-F238E27FC236}">
                    <a16:creationId xmlns:a16="http://schemas.microsoft.com/office/drawing/2014/main" id="{63AB8016-B6A4-BA40-AE97-0186441FF1B7}"/>
                  </a:ext>
                </a:extLst>
              </p:cNvPr>
              <p:cNvSpPr/>
              <p:nvPr/>
            </p:nvSpPr>
            <p:spPr>
              <a:xfrm flipH="1">
                <a:off x="8231920" y="4716427"/>
                <a:ext cx="896" cy="2355098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52" name="Administracinis dep.">
              <a:extLst>
                <a:ext uri="{FF2B5EF4-FFF2-40B4-BE49-F238E27FC236}">
                  <a16:creationId xmlns:a16="http://schemas.microsoft.com/office/drawing/2014/main" id="{F5DAF479-773C-9C49-A3CC-C857181C1ACA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1228156" y="3406197"/>
              <a:ext cx="1801448" cy="465110"/>
            </a:xfrm>
            <a:prstGeom prst="rect">
              <a:avLst/>
            </a:prstGeom>
            <a:noFill/>
            <a:ln w="12700" cap="flat">
              <a:solidFill>
                <a:schemeClr val="bg2">
                  <a:lumMod val="50000"/>
                </a:schemeClr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Direktoriaus pavaduotojas</a:t>
              </a:r>
            </a:p>
          </p:txBody>
        </p:sp>
        <p:sp>
          <p:nvSpPr>
            <p:cNvPr id="44" name="Administracinis dep.">
              <a:extLst>
                <a:ext uri="{FF2B5EF4-FFF2-40B4-BE49-F238E27FC236}">
                  <a16:creationId xmlns:a16="http://schemas.microsoft.com/office/drawing/2014/main" id="{DD3C5545-7E2C-624F-8BDC-2F89EBF5BB7D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10732729" y="4334867"/>
              <a:ext cx="1112721" cy="705016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Rizikų valdymo skyrius</a:t>
              </a:r>
            </a:p>
          </p:txBody>
        </p:sp>
        <p:sp>
          <p:nvSpPr>
            <p:cNvPr id="47" name="4-asis sk.…">
              <a:extLst>
                <a:ext uri="{FF2B5EF4-FFF2-40B4-BE49-F238E27FC236}">
                  <a16:creationId xmlns:a16="http://schemas.microsoft.com/office/drawing/2014/main" id="{F29AEDA6-A0CC-2B43-AB11-8A917FE138DC}"/>
                </a:ext>
              </a:extLst>
            </p:cNvPr>
            <p:cNvSpPr txBox="1">
              <a:spLocks/>
            </p:cNvSpPr>
            <p:nvPr/>
          </p:nvSpPr>
          <p:spPr>
            <a:xfrm>
              <a:off x="2337781" y="5312489"/>
              <a:ext cx="1193510" cy="638155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2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Partnerysčių koordinavimo skyrius</a:t>
              </a:r>
            </a:p>
          </p:txBody>
        </p:sp>
        <p:sp>
          <p:nvSpPr>
            <p:cNvPr id="56" name="Line">
              <a:extLst>
                <a:ext uri="{FF2B5EF4-FFF2-40B4-BE49-F238E27FC236}">
                  <a16:creationId xmlns:a16="http://schemas.microsoft.com/office/drawing/2014/main" id="{B8DFD8BE-DB90-F848-BCFC-51BFA48A5787}"/>
                </a:ext>
              </a:extLst>
            </p:cNvPr>
            <p:cNvSpPr/>
            <p:nvPr/>
          </p:nvSpPr>
          <p:spPr>
            <a:xfrm flipH="1">
              <a:off x="413639" y="6555479"/>
              <a:ext cx="232253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" name="Line">
              <a:extLst>
                <a:ext uri="{FF2B5EF4-FFF2-40B4-BE49-F238E27FC236}">
                  <a16:creationId xmlns:a16="http://schemas.microsoft.com/office/drawing/2014/main" id="{63AB8016-B6A4-BA40-AE97-0186441FF1B7}"/>
                </a:ext>
              </a:extLst>
            </p:cNvPr>
            <p:cNvSpPr/>
            <p:nvPr/>
          </p:nvSpPr>
          <p:spPr>
            <a:xfrm>
              <a:off x="9123860" y="5182595"/>
              <a:ext cx="24227" cy="314633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" name="Administracinis dep.">
              <a:extLst>
                <a:ext uri="{FF2B5EF4-FFF2-40B4-BE49-F238E27FC236}">
                  <a16:creationId xmlns:a16="http://schemas.microsoft.com/office/drawing/2014/main" id="{DD3C5545-7E2C-624F-8BDC-2F89EBF5BB7D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10732916" y="4334867"/>
              <a:ext cx="1112721" cy="705016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Rizikų valdymo skyrius</a:t>
              </a:r>
            </a:p>
          </p:txBody>
        </p:sp>
      </p:grpSp>
      <p:sp>
        <p:nvSpPr>
          <p:cNvPr id="63" name="Administracinis dep.">
            <a:extLst>
              <a:ext uri="{FF2B5EF4-FFF2-40B4-BE49-F238E27FC236}">
                <a16:creationId xmlns:a16="http://schemas.microsoft.com/office/drawing/2014/main" id="{F5DAF479-773C-9C49-A3CC-C857181C1ACA}"/>
              </a:ext>
            </a:extLst>
          </p:cNvPr>
          <p:cNvSpPr txBox="1">
            <a:spLocks noChangeAspect="1"/>
          </p:cNvSpPr>
          <p:nvPr/>
        </p:nvSpPr>
        <p:spPr>
          <a:xfrm>
            <a:off x="9976095" y="3772962"/>
            <a:ext cx="1801448" cy="465110"/>
          </a:xfrm>
          <a:prstGeom prst="rect">
            <a:avLst/>
          </a:prstGeom>
          <a:noFill/>
          <a:ln w="12700" cap="flat">
            <a:solidFill>
              <a:schemeClr val="bg2">
                <a:lumMod val="50000"/>
              </a:schemeClr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Direktoriaus pavaduotojas</a:t>
            </a:r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Line"/>
          <p:cNvSpPr/>
          <p:nvPr/>
        </p:nvSpPr>
        <p:spPr>
          <a:xfrm flipV="1">
            <a:off x="2792971" y="3782555"/>
            <a:ext cx="7169291" cy="26029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Administracinis dep."/>
          <p:cNvSpPr txBox="1">
            <a:spLocks noChangeAspect="1"/>
          </p:cNvSpPr>
          <p:nvPr/>
        </p:nvSpPr>
        <p:spPr>
          <a:xfrm>
            <a:off x="5253880" y="4739864"/>
            <a:ext cx="1592853" cy="834079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Inovacijų ir technologijų </a:t>
            </a:r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departamentas</a:t>
            </a:r>
          </a:p>
        </p:txBody>
      </p:sp>
      <p:sp>
        <p:nvSpPr>
          <p:cNvPr id="75" name="4-asis sk.…">
            <a:extLst>
              <a:ext uri="{FF2B5EF4-FFF2-40B4-BE49-F238E27FC236}">
                <a16:creationId xmlns:a16="http://schemas.microsoft.com/office/drawing/2014/main" id="{F29AEDA6-A0CC-2B43-AB11-8A917FE138DC}"/>
              </a:ext>
            </a:extLst>
          </p:cNvPr>
          <p:cNvSpPr txBox="1">
            <a:spLocks/>
          </p:cNvSpPr>
          <p:nvPr/>
        </p:nvSpPr>
        <p:spPr>
          <a:xfrm>
            <a:off x="3874902" y="6732920"/>
            <a:ext cx="1235595" cy="834636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2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Nacionalinis kibernetinių grėsmių analizės </a:t>
            </a:r>
            <a:br>
              <a:rPr lang="lt-LT" sz="12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lt-LT" sz="12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skyrius </a:t>
            </a:r>
          </a:p>
        </p:txBody>
      </p:sp>
      <p:sp>
        <p:nvSpPr>
          <p:cNvPr id="76" name="4-asis sk.…">
            <a:extLst>
              <a:ext uri="{FF2B5EF4-FFF2-40B4-BE49-F238E27FC236}">
                <a16:creationId xmlns:a16="http://schemas.microsoft.com/office/drawing/2014/main" id="{14300579-06B1-644A-A369-DD1944196AC0}"/>
              </a:ext>
            </a:extLst>
          </p:cNvPr>
          <p:cNvSpPr txBox="1">
            <a:spLocks/>
          </p:cNvSpPr>
          <p:nvPr/>
        </p:nvSpPr>
        <p:spPr>
          <a:xfrm>
            <a:off x="3871176" y="7699842"/>
            <a:ext cx="1221126" cy="433136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2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Tyrimų skyrius</a:t>
            </a:r>
            <a:endParaRPr lang="lt-LT" sz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7" name="4-asis sk.…">
            <a:extLst>
              <a:ext uri="{FF2B5EF4-FFF2-40B4-BE49-F238E27FC236}">
                <a16:creationId xmlns:a16="http://schemas.microsoft.com/office/drawing/2014/main" id="{14300579-06B1-644A-A369-DD1944196AC0}"/>
              </a:ext>
            </a:extLst>
          </p:cNvPr>
          <p:cNvSpPr txBox="1">
            <a:spLocks/>
          </p:cNvSpPr>
          <p:nvPr/>
        </p:nvSpPr>
        <p:spPr>
          <a:xfrm>
            <a:off x="3888262" y="8297495"/>
            <a:ext cx="1221126" cy="659231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2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Kibernetinių grėsmių paieškos skyrius</a:t>
            </a:r>
            <a:endParaRPr lang="lt-LT" sz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8" name="Administracinis dep."/>
          <p:cNvSpPr txBox="1">
            <a:spLocks noChangeAspect="1"/>
          </p:cNvSpPr>
          <p:nvPr/>
        </p:nvSpPr>
        <p:spPr>
          <a:xfrm>
            <a:off x="8778076" y="4749337"/>
            <a:ext cx="1503129" cy="834756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Kibernetinio atsparumo vystymo departamentas</a:t>
            </a:r>
          </a:p>
        </p:txBody>
      </p:sp>
      <p:sp>
        <p:nvSpPr>
          <p:cNvPr id="80" name="4-asis sk.…"/>
          <p:cNvSpPr txBox="1">
            <a:spLocks/>
          </p:cNvSpPr>
          <p:nvPr/>
        </p:nvSpPr>
        <p:spPr>
          <a:xfrm>
            <a:off x="7438869" y="5701100"/>
            <a:ext cx="1102644" cy="1004794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2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Incidentų </a:t>
            </a:r>
            <a:r>
              <a:rPr lang="en-US" sz="1200" kern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tyrim</a:t>
            </a:r>
            <a:r>
              <a:rPr lang="lt-LT" sz="12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ų skyrius (CSIRT-LT)</a:t>
            </a:r>
          </a:p>
        </p:txBody>
      </p:sp>
      <p:sp>
        <p:nvSpPr>
          <p:cNvPr id="81" name="4-asis sk.…"/>
          <p:cNvSpPr txBox="1">
            <a:spLocks/>
          </p:cNvSpPr>
          <p:nvPr/>
        </p:nvSpPr>
        <p:spPr>
          <a:xfrm>
            <a:off x="9117710" y="5751276"/>
            <a:ext cx="1138531" cy="710141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2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Atitikties kontrolės skyrius</a:t>
            </a:r>
          </a:p>
        </p:txBody>
      </p:sp>
      <p:sp>
        <p:nvSpPr>
          <p:cNvPr id="53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162103" y="6101369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1851194" y="6121734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1833683" y="6825263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Line"/>
          <p:cNvSpPr/>
          <p:nvPr/>
        </p:nvSpPr>
        <p:spPr>
          <a:xfrm flipV="1">
            <a:off x="2455646" y="4458426"/>
            <a:ext cx="0" cy="283419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Line"/>
          <p:cNvSpPr/>
          <p:nvPr/>
        </p:nvSpPr>
        <p:spPr>
          <a:xfrm flipV="1">
            <a:off x="9434313" y="4474298"/>
            <a:ext cx="0" cy="283419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Line"/>
          <p:cNvSpPr/>
          <p:nvPr/>
        </p:nvSpPr>
        <p:spPr>
          <a:xfrm flipV="1">
            <a:off x="12139841" y="4458425"/>
            <a:ext cx="0" cy="283419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8885041" y="6125868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5345787" y="6863421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3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5350272" y="6101369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3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7194459" y="6077708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4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3625659" y="7973144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5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3645695" y="7045645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6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3625975" y="6066546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7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3645695" y="8621216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9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7194459" y="8045152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7206616" y="7186545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Line"/>
          <p:cNvSpPr/>
          <p:nvPr/>
        </p:nvSpPr>
        <p:spPr>
          <a:xfrm flipV="1">
            <a:off x="5998344" y="4461169"/>
            <a:ext cx="0" cy="289952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" name="Line"/>
          <p:cNvSpPr/>
          <p:nvPr/>
        </p:nvSpPr>
        <p:spPr>
          <a:xfrm flipV="1">
            <a:off x="7726536" y="4467765"/>
            <a:ext cx="0" cy="289952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3" name="Line"/>
          <p:cNvSpPr/>
          <p:nvPr/>
        </p:nvSpPr>
        <p:spPr>
          <a:xfrm flipV="1">
            <a:off x="10981002" y="4458425"/>
            <a:ext cx="0" cy="283419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Straight Connector 7"/>
          <p:cNvCxnSpPr>
            <a:stCxn id="26" idx="2"/>
          </p:cNvCxnSpPr>
          <p:nvPr/>
        </p:nvCxnSpPr>
        <p:spPr>
          <a:xfrm>
            <a:off x="6433682" y="3480422"/>
            <a:ext cx="0" cy="980747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94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8885041" y="7128480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" name="4-asis sk.…">
            <a:extLst>
              <a:ext uri="{FF2B5EF4-FFF2-40B4-BE49-F238E27FC236}">
                <a16:creationId xmlns:a16="http://schemas.microsoft.com/office/drawing/2014/main" id="{14300579-06B1-644A-A369-DD1944196AC0}"/>
              </a:ext>
            </a:extLst>
          </p:cNvPr>
          <p:cNvSpPr txBox="1">
            <a:spLocks/>
          </p:cNvSpPr>
          <p:nvPr/>
        </p:nvSpPr>
        <p:spPr>
          <a:xfrm>
            <a:off x="9139182" y="7854283"/>
            <a:ext cx="1138445" cy="614975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2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TEMPEST skyrius</a:t>
            </a:r>
            <a:endParaRPr lang="lt-LT" sz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4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8911454" y="8189168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5" name="4-asis sk.…">
            <a:extLst>
              <a:ext uri="{FF2B5EF4-FFF2-40B4-BE49-F238E27FC236}">
                <a16:creationId xmlns:a16="http://schemas.microsoft.com/office/drawing/2014/main" id="{14300579-06B1-644A-A369-DD1944196AC0}"/>
              </a:ext>
            </a:extLst>
          </p:cNvPr>
          <p:cNvSpPr txBox="1">
            <a:spLocks/>
          </p:cNvSpPr>
          <p:nvPr/>
        </p:nvSpPr>
        <p:spPr>
          <a:xfrm>
            <a:off x="9139182" y="8621216"/>
            <a:ext cx="1138445" cy="628640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2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Kriptografijos skyrius</a:t>
            </a:r>
            <a:endParaRPr lang="lt-LT" sz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7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8911454" y="8838887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8" name="Administracinis dep.">
            <a:extLst>
              <a:ext uri="{FF2B5EF4-FFF2-40B4-BE49-F238E27FC236}">
                <a16:creationId xmlns:a16="http://schemas.microsoft.com/office/drawing/2014/main" id="{DD3C5545-7E2C-624F-8BDC-2F89EBF5BB7D}"/>
              </a:ext>
            </a:extLst>
          </p:cNvPr>
          <p:cNvSpPr txBox="1">
            <a:spLocks noChangeAspect="1"/>
          </p:cNvSpPr>
          <p:nvPr/>
        </p:nvSpPr>
        <p:spPr>
          <a:xfrm>
            <a:off x="11779749" y="4751121"/>
            <a:ext cx="1112721" cy="721266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Veiklos efektyvumo skyrius</a:t>
            </a:r>
          </a:p>
        </p:txBody>
      </p:sp>
      <p:sp>
        <p:nvSpPr>
          <p:cNvPr id="72" name="4-asis sk.…"/>
          <p:cNvSpPr txBox="1">
            <a:spLocks/>
          </p:cNvSpPr>
          <p:nvPr/>
        </p:nvSpPr>
        <p:spPr>
          <a:xfrm>
            <a:off x="5583115" y="7355145"/>
            <a:ext cx="1241738" cy="690008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2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IT </a:t>
            </a:r>
            <a:r>
              <a:rPr lang="lt-LT" sz="1200" kern="12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produktų vystymo skyrius</a:t>
            </a:r>
            <a:endParaRPr lang="lt-LT" sz="1200" kern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2" name="4-asis sk.…"/>
          <p:cNvSpPr txBox="1">
            <a:spLocks/>
          </p:cNvSpPr>
          <p:nvPr/>
        </p:nvSpPr>
        <p:spPr>
          <a:xfrm>
            <a:off x="412455" y="7510201"/>
            <a:ext cx="1126335" cy="573354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2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Įsigijimų  skyrius</a:t>
            </a:r>
          </a:p>
        </p:txBody>
      </p:sp>
      <p:sp>
        <p:nvSpPr>
          <p:cNvPr id="88" name="4-asis sk.…"/>
          <p:cNvSpPr txBox="1">
            <a:spLocks/>
          </p:cNvSpPr>
          <p:nvPr/>
        </p:nvSpPr>
        <p:spPr>
          <a:xfrm>
            <a:off x="407679" y="8260735"/>
            <a:ext cx="1126335" cy="576506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2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Turto ir saugos valdymo skyrius</a:t>
            </a:r>
          </a:p>
        </p:txBody>
      </p:sp>
      <p:sp>
        <p:nvSpPr>
          <p:cNvPr id="95" name="Line"/>
          <p:cNvSpPr/>
          <p:nvPr/>
        </p:nvSpPr>
        <p:spPr>
          <a:xfrm>
            <a:off x="172490" y="5585745"/>
            <a:ext cx="5900" cy="3035471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" name="Line">
            <a:extLst>
              <a:ext uri="{FF2B5EF4-FFF2-40B4-BE49-F238E27FC236}">
                <a16:creationId xmlns:a16="http://schemas.microsoft.com/office/drawing/2014/main" id="{63AB8016-B6A4-BA40-AE97-0186441FF1B7}"/>
              </a:ext>
            </a:extLst>
          </p:cNvPr>
          <p:cNvSpPr/>
          <p:nvPr/>
        </p:nvSpPr>
        <p:spPr>
          <a:xfrm flipH="1">
            <a:off x="5337408" y="5605006"/>
            <a:ext cx="9225" cy="207951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0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5336154" y="7684516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1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184699" y="7758475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165599" y="8621216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New_Template8">
  <a:themeElements>
    <a:clrScheme name="New_Template8">
      <a:dk1>
        <a:srgbClr val="5B5854"/>
      </a:dk1>
      <a:lt1>
        <a:srgbClr val="072B5B"/>
      </a:lt1>
      <a:dk2>
        <a:srgbClr val="A7A7A7"/>
      </a:dk2>
      <a:lt2>
        <a:srgbClr val="535353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8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New_Template8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72B5B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New_Template8">
  <a:themeElements>
    <a:clrScheme name="New_Template8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8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New_Template8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72B5B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731</TotalTime>
  <Words>171</Words>
  <Application>Microsoft Office PowerPoint</Application>
  <PresentationFormat>Pasirinktinai</PresentationFormat>
  <Paragraphs>42</Paragraphs>
  <Slides>1</Slides>
  <Notes>1</Notes>
  <HiddenSlides>0</HiddenSlides>
  <MMClips>0</MMClips>
  <ScaleCrop>false</ScaleCrop>
  <HeadingPairs>
    <vt:vector size="6" baseType="variant">
      <vt:variant>
        <vt:lpstr>Naudojami šriftai</vt:lpstr>
      </vt:variant>
      <vt:variant>
        <vt:i4>4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1</vt:i4>
      </vt:variant>
    </vt:vector>
  </HeadingPairs>
  <TitlesOfParts>
    <vt:vector size="6" baseType="lpstr">
      <vt:lpstr>Avenir Medium</vt:lpstr>
      <vt:lpstr>Futura</vt:lpstr>
      <vt:lpstr>Helvetica Neue</vt:lpstr>
      <vt:lpstr>Times New Roman</vt:lpstr>
      <vt:lpstr>New_Template8</vt:lpstr>
      <vt:lpstr>nACIONALINIO KIBERNETINIO SAUGUMO CENTRO  prie krašto apsaugos ministerijos struktūra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nKSc struktūra</dc:title>
  <dc:creator>Darius Labanauskas</dc:creator>
  <cp:lastModifiedBy>JŪRĖNIENĖ Jolanta</cp:lastModifiedBy>
  <cp:revision>91</cp:revision>
  <cp:lastPrinted>2026-02-09T12:35:11Z</cp:lastPrinted>
  <dcterms:modified xsi:type="dcterms:W3CDTF">2026-06-29T07:46:13Z</dcterms:modified>
</cp:coreProperties>
</file>