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B5854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4DAE0"/>
          </a:solidFill>
        </a:fill>
      </a:tcStyle>
    </a:wholeTbl>
    <a:band2H>
      <a:tcTxStyle/>
      <a:tcStyle>
        <a:tcBdr/>
        <a:fill>
          <a:solidFill>
            <a:srgbClr val="EBEDF0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DE0D3"/>
          </a:solidFill>
        </a:fill>
      </a:tcStyle>
    </a:wholeTbl>
    <a:band2H>
      <a:tcTxStyle/>
      <a:tcStyle>
        <a:tcBdr/>
        <a:fill>
          <a:solidFill>
            <a:srgbClr val="EFF0EA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8D6DD"/>
          </a:solidFill>
        </a:fill>
      </a:tcStyle>
    </a:wholeTbl>
    <a:band2H>
      <a:tcTxStyle/>
      <a:tcStyle>
        <a:tcBdr/>
        <a:fill>
          <a:solidFill>
            <a:srgbClr val="ECECEF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072B5B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72B5B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D0D0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Col>
    <a:la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38100" cap="flat">
              <a:solidFill>
                <a:srgbClr val="072B5B"/>
              </a:solidFill>
              <a:prstDash val="solid"/>
              <a:round/>
            </a:ln>
          </a:top>
          <a:bottom>
            <a:ln w="127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lastRow>
    <a:firstRow>
      <a:tcTxStyle b="on" i="off">
        <a:fontRef idx="minor">
          <a:srgbClr val="072B5B"/>
        </a:fontRef>
        <a:srgbClr val="072B5B"/>
      </a:tcTxStyle>
      <a:tcStyle>
        <a:tcBdr>
          <a:left>
            <a:ln w="12700" cap="flat">
              <a:solidFill>
                <a:srgbClr val="072B5B"/>
              </a:solidFill>
              <a:prstDash val="solid"/>
              <a:round/>
            </a:ln>
          </a:left>
          <a:right>
            <a:ln w="12700" cap="flat">
              <a:solidFill>
                <a:srgbClr val="072B5B"/>
              </a:solidFill>
              <a:prstDash val="solid"/>
              <a:round/>
            </a:ln>
          </a:right>
          <a:top>
            <a:ln w="12700" cap="flat">
              <a:solidFill>
                <a:srgbClr val="072B5B"/>
              </a:solidFill>
              <a:prstDash val="solid"/>
              <a:round/>
            </a:ln>
          </a:top>
          <a:bottom>
            <a:ln w="38100" cap="flat">
              <a:solidFill>
                <a:srgbClr val="072B5B"/>
              </a:solidFill>
              <a:prstDash val="solid"/>
              <a:round/>
            </a:ln>
          </a:bottom>
          <a:insideH>
            <a:ln w="12700" cap="flat">
              <a:solidFill>
                <a:srgbClr val="072B5B"/>
              </a:solidFill>
              <a:prstDash val="solid"/>
              <a:round/>
            </a:ln>
          </a:insideH>
          <a:insideV>
            <a:ln w="12700" cap="flat">
              <a:solidFill>
                <a:srgbClr val="072B5B"/>
              </a:solidFill>
              <a:prstDash val="solid"/>
              <a:round/>
            </a:ln>
          </a:insideV>
        </a:tcBdr>
        <a:fill>
          <a:solidFill>
            <a:srgbClr val="5B585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solidFill>
            <a:srgbClr val="5B5854">
              <a:alpha val="20000"/>
            </a:srgbClr>
          </a:solidFill>
        </a:fill>
      </a:tcStyle>
    </a:firstCol>
    <a:la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50800" cap="flat">
              <a:solidFill>
                <a:srgbClr val="5B5854"/>
              </a:solidFill>
              <a:prstDash val="solid"/>
              <a:round/>
            </a:ln>
          </a:top>
          <a:bottom>
            <a:ln w="127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B5854"/>
        </a:fontRef>
        <a:srgbClr val="5B5854"/>
      </a:tcTxStyle>
      <a:tcStyle>
        <a:tcBdr>
          <a:left>
            <a:ln w="12700" cap="flat">
              <a:solidFill>
                <a:srgbClr val="5B5854"/>
              </a:solidFill>
              <a:prstDash val="solid"/>
              <a:round/>
            </a:ln>
          </a:left>
          <a:right>
            <a:ln w="12700" cap="flat">
              <a:solidFill>
                <a:srgbClr val="5B5854"/>
              </a:solidFill>
              <a:prstDash val="solid"/>
              <a:round/>
            </a:ln>
          </a:right>
          <a:top>
            <a:ln w="12700" cap="flat">
              <a:solidFill>
                <a:srgbClr val="5B5854"/>
              </a:solidFill>
              <a:prstDash val="solid"/>
              <a:round/>
            </a:ln>
          </a:top>
          <a:bottom>
            <a:ln w="25400" cap="flat">
              <a:solidFill>
                <a:srgbClr val="5B5854"/>
              </a:solidFill>
              <a:prstDash val="solid"/>
              <a:round/>
            </a:ln>
          </a:bottom>
          <a:insideH>
            <a:ln w="12700" cap="flat">
              <a:solidFill>
                <a:srgbClr val="5B5854"/>
              </a:solidFill>
              <a:prstDash val="solid"/>
              <a:round/>
            </a:ln>
          </a:insideH>
          <a:insideV>
            <a:ln w="12700" cap="flat">
              <a:solidFill>
                <a:srgbClr val="5B585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452" y="99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5760575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73100" y="3835400"/>
            <a:ext cx="11658600" cy="3886200"/>
          </a:xfrm>
          <a:prstGeom prst="rect">
            <a:avLst/>
          </a:prstGeom>
        </p:spPr>
        <p:txBody>
          <a:bodyPr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070100"/>
            <a:ext cx="11658600" cy="1778000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5400" cap="all" spc="215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Image"/>
          <p:cNvSpPr>
            <a:spLocks noGrp="1"/>
          </p:cNvSpPr>
          <p:nvPr>
            <p:ph type="pic" sz="quarter" idx="13"/>
          </p:nvPr>
        </p:nvSpPr>
        <p:spPr>
          <a:xfrm>
            <a:off x="6502400" y="4813300"/>
            <a:ext cx="5600700" cy="40513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5" name="Image"/>
          <p:cNvSpPr>
            <a:spLocks noGrp="1"/>
          </p:cNvSpPr>
          <p:nvPr>
            <p:ph type="pic" sz="quarter" idx="14"/>
          </p:nvPr>
        </p:nvSpPr>
        <p:spPr>
          <a:xfrm>
            <a:off x="6502400" y="1079500"/>
            <a:ext cx="5600700" cy="3429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6" name="Image"/>
          <p:cNvSpPr>
            <a:spLocks noGrp="1"/>
          </p:cNvSpPr>
          <p:nvPr>
            <p:ph type="pic" sz="half" idx="15"/>
          </p:nvPr>
        </p:nvSpPr>
        <p:spPr>
          <a:xfrm>
            <a:off x="897845" y="1079500"/>
            <a:ext cx="4978404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Image"/>
          <p:cNvSpPr>
            <a:spLocks noGrp="1"/>
          </p:cNvSpPr>
          <p:nvPr>
            <p:ph type="pic" sz="half" idx="13"/>
          </p:nvPr>
        </p:nvSpPr>
        <p:spPr>
          <a:xfrm>
            <a:off x="68072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5" name="Image"/>
          <p:cNvSpPr>
            <a:spLocks noGrp="1"/>
          </p:cNvSpPr>
          <p:nvPr>
            <p:ph type="pic" sz="half" idx="14"/>
          </p:nvPr>
        </p:nvSpPr>
        <p:spPr>
          <a:xfrm>
            <a:off x="889000" y="1079500"/>
            <a:ext cx="5295900" cy="77851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5522" y="9235548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6483350"/>
            <a:ext cx="11658600" cy="5588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i="1" spc="52">
                <a:solidFill>
                  <a:srgbClr val="AC6254"/>
                </a:solidFill>
              </a:defRPr>
            </a:lvl1pPr>
            <a:lvl2pPr marL="734783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2pPr>
            <a:lvl3pPr marL="1115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3pPr>
            <a:lvl4pPr marL="1496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4pPr>
            <a:lvl5pPr marL="1877784" indent="-353784" algn="ctr">
              <a:spcBef>
                <a:spcPts val="0"/>
              </a:spcBef>
              <a:buClrTx/>
              <a:defRPr sz="2600" i="1" spc="52">
                <a:solidFill>
                  <a:srgbClr val="AC625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Type a quote here."/>
          <p:cNvSpPr>
            <a:spLocks noGrp="1"/>
          </p:cNvSpPr>
          <p:nvPr>
            <p:ph type="body" sz="quarter" idx="13"/>
          </p:nvPr>
        </p:nvSpPr>
        <p:spPr>
          <a:xfrm>
            <a:off x="673100" y="5317837"/>
            <a:ext cx="11658600" cy="1057568"/>
          </a:xfrm>
          <a:prstGeom prst="rect">
            <a:avLst/>
          </a:prstGeom>
        </p:spPr>
        <p:txBody>
          <a:bodyPr anchor="b"/>
          <a:lstStyle/>
          <a:p>
            <a:pPr>
              <a:defRPr spc="0"/>
            </a:pPr>
            <a:endParaRPr/>
          </a:p>
        </p:txBody>
      </p:sp>
      <p:sp>
        <p:nvSpPr>
          <p:cNvPr id="125" name="”"/>
          <p:cNvSpPr>
            <a:spLocks noGrp="1"/>
          </p:cNvSpPr>
          <p:nvPr>
            <p:ph type="body" sz="quarter" idx="14"/>
          </p:nvPr>
        </p:nvSpPr>
        <p:spPr>
          <a:xfrm>
            <a:off x="6113657" y="70612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6" name="“"/>
          <p:cNvSpPr>
            <a:spLocks noGrp="1"/>
          </p:cNvSpPr>
          <p:nvPr>
            <p:ph type="body" sz="quarter" idx="15"/>
          </p:nvPr>
        </p:nvSpPr>
        <p:spPr>
          <a:xfrm>
            <a:off x="6113657" y="2565400"/>
            <a:ext cx="779549" cy="14097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-5649" y="0"/>
            <a:ext cx="1300480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533400" y="3479800"/>
            <a:ext cx="11938000" cy="57658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73100" y="1168400"/>
            <a:ext cx="11658600" cy="13335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7400" spc="14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508000"/>
            <a:ext cx="11658600" cy="673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4000" cap="all" spc="79">
                <a:solidFill>
                  <a:srgbClr val="FFFFFF"/>
                </a:solidFill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Image"/>
          <p:cNvSpPr>
            <a:spLocks noGrp="1"/>
          </p:cNvSpPr>
          <p:nvPr>
            <p:ph type="pic" idx="13"/>
          </p:nvPr>
        </p:nvSpPr>
        <p:spPr>
          <a:xfrm>
            <a:off x="876300" y="2330450"/>
            <a:ext cx="11277600" cy="6477000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495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 A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73100" y="3086100"/>
            <a:ext cx="11658600" cy="3568700"/>
          </a:xfrm>
          <a:prstGeom prst="rect">
            <a:avLst/>
          </a:prstGeom>
        </p:spPr>
        <p:txBody>
          <a:bodyPr anchor="ctr"/>
          <a:lstStyle>
            <a:lvl1pPr>
              <a:defRPr sz="10400" spc="208"/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Image"/>
          <p:cNvSpPr>
            <a:spLocks noGrp="1"/>
          </p:cNvSpPr>
          <p:nvPr>
            <p:ph type="pic" sz="half" idx="13"/>
          </p:nvPr>
        </p:nvSpPr>
        <p:spPr>
          <a:xfrm>
            <a:off x="6191617" y="1082886"/>
            <a:ext cx="5880104" cy="77470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673100" y="4191000"/>
            <a:ext cx="4889500" cy="3581400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7400" spc="148"/>
            </a:lvl1pPr>
          </a:lstStyle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2844800"/>
            <a:ext cx="4889500" cy="13589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1pPr>
            <a:lvl2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2pPr>
            <a:lvl3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3pPr>
            <a:lvl4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4pPr>
            <a:lvl5pPr marL="0" indent="0">
              <a:spcBef>
                <a:spcPts val="0"/>
              </a:spcBef>
              <a:buClrTx/>
              <a:buSzTx/>
              <a:buNone/>
              <a:defRPr sz="4000" cap="all" spc="79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4279"/>
            <a:ext cx="327168" cy="3376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Body Level One…"/>
          <p:cNvSpPr>
            <a:spLocks noGrp="1"/>
          </p:cNvSpPr>
          <p:nvPr>
            <p:ph type="body" idx="13"/>
          </p:nvPr>
        </p:nvSpPr>
        <p:spPr>
          <a:xfrm>
            <a:off x="673100" y="2387600"/>
            <a:ext cx="11658600" cy="64516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Image"/>
          <p:cNvSpPr>
            <a:spLocks noGrp="1"/>
          </p:cNvSpPr>
          <p:nvPr>
            <p:ph type="pic" sz="half" idx="13"/>
          </p:nvPr>
        </p:nvSpPr>
        <p:spPr>
          <a:xfrm>
            <a:off x="6172200" y="2324087"/>
            <a:ext cx="5943600" cy="6568576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73100" y="1320800"/>
            <a:ext cx="11658600" cy="53626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2600" cap="all" spc="233">
                <a:latin typeface="Futura"/>
                <a:ea typeface="Futura"/>
                <a:cs typeface="Futura"/>
                <a:sym typeface="Futura"/>
              </a:defRPr>
            </a:lvl1pPr>
            <a:lvl2pPr marL="734783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2pPr>
            <a:lvl3pPr marL="1115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3pPr>
            <a:lvl4pPr marL="1496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4pPr>
            <a:lvl5pPr marL="1877784" indent="-353784" algn="ctr">
              <a:spcBef>
                <a:spcPts val="0"/>
              </a:spcBef>
              <a:buClrTx/>
              <a:defRPr sz="2600" cap="all" spc="233">
                <a:latin typeface="Futura"/>
                <a:ea typeface="Futura"/>
                <a:cs typeface="Futura"/>
                <a:sym typeface="Futu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673100" y="584200"/>
            <a:ext cx="11658600" cy="7493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8" name="Body Level One…"/>
          <p:cNvSpPr>
            <a:spLocks noGrp="1"/>
          </p:cNvSpPr>
          <p:nvPr>
            <p:ph type="body" sz="half" idx="14"/>
          </p:nvPr>
        </p:nvSpPr>
        <p:spPr>
          <a:xfrm>
            <a:off x="673100" y="2603500"/>
            <a:ext cx="4775200" cy="6019800"/>
          </a:xfrm>
          <a:prstGeom prst="rect">
            <a:avLst/>
          </a:prstGeom>
        </p:spPr>
        <p:txBody>
          <a:bodyPr anchor="t"/>
          <a:lstStyle/>
          <a:p>
            <a:pPr>
              <a:defRPr spc="0"/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1320800"/>
            <a:ext cx="11658600" cy="746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948462" y="1950720"/>
            <a:ext cx="10403841" cy="66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38817" y="9235548"/>
            <a:ext cx="327168" cy="33760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 sz="1400" cap="all" spc="28">
                <a:solidFill>
                  <a:srgbClr val="9A958E"/>
                </a:solidFill>
                <a:latin typeface="Futura"/>
                <a:ea typeface="Futura"/>
                <a:cs typeface="Futura"/>
                <a:sym typeface="Futur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all" spc="79" baseline="0">
          <a:ln>
            <a:noFill/>
          </a:ln>
          <a:solidFill>
            <a:srgbClr val="5B5854"/>
          </a:solidFill>
          <a:uFillTx/>
          <a:latin typeface="Futura"/>
          <a:ea typeface="Futura"/>
          <a:cs typeface="Futura"/>
          <a:sym typeface="Futura"/>
        </a:defRPr>
      </a:lvl9pPr>
    </p:titleStyle>
    <p:bodyStyle>
      <a:lvl1pPr marL="381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1pPr>
      <a:lvl2pPr marL="762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2pPr>
      <a:lvl3pPr marL="1143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3pPr>
      <a:lvl4pPr marL="1524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4pPr>
      <a:lvl5pPr marL="1905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5pPr>
      <a:lvl6pPr marL="2286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6pPr>
      <a:lvl7pPr marL="2667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7pPr>
      <a:lvl8pPr marL="3048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8pPr>
      <a:lvl9pPr marL="3429000" marR="0" indent="-381000" algn="l" defTabSz="457200" rtl="0" latinLnBrk="0">
        <a:lnSpc>
          <a:spcPct val="100000"/>
        </a:lnSpc>
        <a:spcBef>
          <a:spcPts val="3400"/>
        </a:spcBef>
        <a:spcAft>
          <a:spcPts val="0"/>
        </a:spcAft>
        <a:buClr>
          <a:srgbClr val="9A958E"/>
        </a:buClr>
        <a:buSzPct val="75000"/>
        <a:buFontTx/>
        <a:buChar char="•"/>
        <a:tabLst/>
        <a:defRPr sz="2800" b="0" i="0" u="none" strike="noStrike" cap="none" spc="56" baseline="0">
          <a:ln>
            <a:noFill/>
          </a:ln>
          <a:solidFill>
            <a:srgbClr val="5B5854"/>
          </a:solidFill>
          <a:uFillTx/>
          <a:latin typeface="Avenir Medium"/>
          <a:ea typeface="Avenir Medium"/>
          <a:cs typeface="Avenir Medium"/>
          <a:sym typeface="Avenir Medium"/>
        </a:defRPr>
      </a:lvl9pPr>
    </p:bodyStyle>
    <p:other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all" spc="28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Group"/>
          <p:cNvGrpSpPr/>
          <p:nvPr/>
        </p:nvGrpSpPr>
        <p:grpSpPr>
          <a:xfrm>
            <a:off x="1176580" y="4516759"/>
            <a:ext cx="10062677" cy="4176464"/>
            <a:chOff x="283834" y="822744"/>
            <a:chExt cx="9321602" cy="3321196"/>
          </a:xfrm>
        </p:grpSpPr>
        <p:sp>
          <p:nvSpPr>
            <p:cNvPr id="207" name="Line"/>
            <p:cNvSpPr/>
            <p:nvPr/>
          </p:nvSpPr>
          <p:spPr>
            <a:xfrm>
              <a:off x="283834" y="1930345"/>
              <a:ext cx="5356" cy="19232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Line"/>
            <p:cNvSpPr/>
            <p:nvPr/>
          </p:nvSpPr>
          <p:spPr>
            <a:xfrm>
              <a:off x="800388" y="1039763"/>
              <a:ext cx="880504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Line"/>
            <p:cNvSpPr/>
            <p:nvPr/>
          </p:nvSpPr>
          <p:spPr>
            <a:xfrm flipV="1">
              <a:off x="7328866" y="1048994"/>
              <a:ext cx="5" cy="3234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Line"/>
            <p:cNvSpPr/>
            <p:nvPr/>
          </p:nvSpPr>
          <p:spPr>
            <a:xfrm flipV="1">
              <a:off x="800388" y="1046691"/>
              <a:ext cx="5" cy="26855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Line"/>
            <p:cNvSpPr/>
            <p:nvPr/>
          </p:nvSpPr>
          <p:spPr>
            <a:xfrm>
              <a:off x="5169618" y="822744"/>
              <a:ext cx="0" cy="21702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Line"/>
            <p:cNvSpPr/>
            <p:nvPr/>
          </p:nvSpPr>
          <p:spPr>
            <a:xfrm flipH="1">
              <a:off x="283834" y="3158573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Line"/>
            <p:cNvSpPr/>
            <p:nvPr/>
          </p:nvSpPr>
          <p:spPr>
            <a:xfrm flipH="1">
              <a:off x="283834" y="245079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Line"/>
            <p:cNvSpPr/>
            <p:nvPr/>
          </p:nvSpPr>
          <p:spPr>
            <a:xfrm flipH="1">
              <a:off x="2467879" y="1930345"/>
              <a:ext cx="0" cy="121720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Line"/>
            <p:cNvSpPr/>
            <p:nvPr/>
          </p:nvSpPr>
          <p:spPr>
            <a:xfrm flipH="1">
              <a:off x="2462523" y="243809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Line"/>
            <p:cNvSpPr/>
            <p:nvPr/>
          </p:nvSpPr>
          <p:spPr>
            <a:xfrm flipH="1">
              <a:off x="2462522" y="3147550"/>
              <a:ext cx="287758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4-asis sk.…"/>
            <p:cNvSpPr txBox="1">
              <a:spLocks/>
            </p:cNvSpPr>
            <p:nvPr/>
          </p:nvSpPr>
          <p:spPr>
            <a:xfrm>
              <a:off x="4982157" y="2861240"/>
              <a:ext cx="1577124" cy="59555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 anchorCtr="1">
              <a:no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Informacinių sistemų administravimo skyrius</a:t>
              </a:r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2-asis sk.…"/>
            <p:cNvSpPr txBox="1"/>
            <p:nvPr/>
          </p:nvSpPr>
          <p:spPr>
            <a:xfrm>
              <a:off x="4988218" y="2174096"/>
              <a:ext cx="1571317" cy="59555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Kompiuterinių darbo vietų priežiūros skyrius</a:t>
              </a:r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dministracinis dep."/>
            <p:cNvSpPr txBox="1"/>
            <p:nvPr/>
          </p:nvSpPr>
          <p:spPr>
            <a:xfrm>
              <a:off x="4394211" y="1327848"/>
              <a:ext cx="1571890" cy="59555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Informacinių technologijų departamentas</a:t>
              </a:r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Line"/>
            <p:cNvSpPr/>
            <p:nvPr/>
          </p:nvSpPr>
          <p:spPr>
            <a:xfrm flipH="1">
              <a:off x="4683401" y="1923404"/>
              <a:ext cx="0" cy="191129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Line"/>
            <p:cNvSpPr/>
            <p:nvPr/>
          </p:nvSpPr>
          <p:spPr>
            <a:xfrm flipH="1">
              <a:off x="4678045" y="3182502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Line"/>
            <p:cNvSpPr/>
            <p:nvPr/>
          </p:nvSpPr>
          <p:spPr>
            <a:xfrm flipH="1">
              <a:off x="4678045" y="245517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"/>
            <p:cNvSpPr/>
            <p:nvPr/>
          </p:nvSpPr>
          <p:spPr>
            <a:xfrm flipH="1">
              <a:off x="4677554" y="3834694"/>
              <a:ext cx="282402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Line"/>
            <p:cNvSpPr/>
            <p:nvPr/>
          </p:nvSpPr>
          <p:spPr>
            <a:xfrm flipH="1">
              <a:off x="6832116" y="1967984"/>
              <a:ext cx="0" cy="186671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Line"/>
            <p:cNvSpPr/>
            <p:nvPr/>
          </p:nvSpPr>
          <p:spPr>
            <a:xfrm flipH="1">
              <a:off x="6826760" y="3125561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Line"/>
            <p:cNvSpPr/>
            <p:nvPr/>
          </p:nvSpPr>
          <p:spPr>
            <a:xfrm flipH="1">
              <a:off x="6826760" y="2455175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4-asis sk.…"/>
            <p:cNvSpPr txBox="1"/>
            <p:nvPr/>
          </p:nvSpPr>
          <p:spPr>
            <a:xfrm>
              <a:off x="7114518" y="3548384"/>
              <a:ext cx="1577124" cy="595556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1800"/>
              </a:lvl1pPr>
            </a:lstStyle>
            <a:p>
              <a:r>
                <a:rPr lang="lt-LT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Informacinių sistemų ir duomenų saugos skyrius</a:t>
              </a:r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Line"/>
            <p:cNvSpPr/>
            <p:nvPr/>
          </p:nvSpPr>
          <p:spPr>
            <a:xfrm flipH="1">
              <a:off x="6832115" y="3834694"/>
              <a:ext cx="282402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Line"/>
            <p:cNvSpPr/>
            <p:nvPr/>
          </p:nvSpPr>
          <p:spPr>
            <a:xfrm flipV="1">
              <a:off x="2964630" y="1028855"/>
              <a:ext cx="5" cy="3059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Line"/>
            <p:cNvSpPr/>
            <p:nvPr/>
          </p:nvSpPr>
          <p:spPr>
            <a:xfrm flipV="1">
              <a:off x="5165387" y="1039763"/>
              <a:ext cx="0" cy="3005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Line"/>
            <p:cNvSpPr/>
            <p:nvPr/>
          </p:nvSpPr>
          <p:spPr>
            <a:xfrm flipV="1">
              <a:off x="9605434" y="1039762"/>
              <a:ext cx="0" cy="3326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Line"/>
            <p:cNvSpPr/>
            <p:nvPr/>
          </p:nvSpPr>
          <p:spPr>
            <a:xfrm flipH="1">
              <a:off x="289896" y="3853624"/>
              <a:ext cx="302837" cy="523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 lang="lt-LT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108041" y="1083216"/>
            <a:ext cx="3052118" cy="12012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noAutofit/>
          </a:bodyPr>
          <a:lstStyle/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PATVIRTINTA</a:t>
            </a:r>
          </a:p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Lietuvos Respublikos krašto apsaugos ministro</a:t>
            </a:r>
          </a:p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m. gruodžio 29 d. įsakymu Nr. V- 1321</a:t>
            </a:r>
          </a:p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(Lietuvos Respublikos krašto apsaugos ministro</a:t>
            </a:r>
          </a:p>
          <a:p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m. rugpjūčio 31 d. įsakymo Nr. V-803</a:t>
            </a:r>
          </a:p>
          <a:p>
            <a:pPr algn="l"/>
            <a:r>
              <a:rPr lang="lt-L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redakcija)</a:t>
            </a:r>
            <a:endParaRPr lang="lt-L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Administracinis dep."/>
          <p:cNvSpPr txBox="1">
            <a:spLocks noChangeAspect="1"/>
          </p:cNvSpPr>
          <p:nvPr/>
        </p:nvSpPr>
        <p:spPr>
          <a:xfrm>
            <a:off x="885776" y="5160666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Administracinis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departamentas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Administracinis dep."/>
          <p:cNvSpPr txBox="1">
            <a:spLocks noChangeAspect="1"/>
          </p:cNvSpPr>
          <p:nvPr/>
        </p:nvSpPr>
        <p:spPr>
          <a:xfrm>
            <a:off x="3222077" y="5167590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Tinklo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departamentas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Administracinis dep."/>
          <p:cNvSpPr txBox="1">
            <a:spLocks noChangeAspect="1"/>
          </p:cNvSpPr>
          <p:nvPr/>
        </p:nvSpPr>
        <p:spPr>
          <a:xfrm>
            <a:off x="7933274" y="5207997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Saugos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departamentas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Administracinis dep."/>
          <p:cNvSpPr txBox="1">
            <a:spLocks noChangeAspect="1"/>
          </p:cNvSpPr>
          <p:nvPr/>
        </p:nvSpPr>
        <p:spPr>
          <a:xfrm>
            <a:off x="10390827" y="5207997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Informacinių technologijų paslaugų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Administracinis dep."/>
          <p:cNvSpPr txBox="1">
            <a:spLocks noChangeAspect="1"/>
          </p:cNvSpPr>
          <p:nvPr/>
        </p:nvSpPr>
        <p:spPr>
          <a:xfrm>
            <a:off x="5559273" y="3767837"/>
            <a:ext cx="1696857" cy="748922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Direktorius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4-asis sk.…"/>
          <p:cNvSpPr txBox="1">
            <a:spLocks/>
          </p:cNvSpPr>
          <p:nvPr/>
        </p:nvSpPr>
        <p:spPr>
          <a:xfrm>
            <a:off x="1518253" y="6216109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Projektų valdymo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4-asis sk.…"/>
          <p:cNvSpPr txBox="1">
            <a:spLocks/>
          </p:cNvSpPr>
          <p:nvPr/>
        </p:nvSpPr>
        <p:spPr>
          <a:xfrm>
            <a:off x="1518253" y="7080205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Bendrųjų reikalų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4-asis sk.…"/>
          <p:cNvSpPr txBox="1">
            <a:spLocks/>
          </p:cNvSpPr>
          <p:nvPr/>
        </p:nvSpPr>
        <p:spPr>
          <a:xfrm>
            <a:off x="1518253" y="7944301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Pirkimų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4-asis sk.…"/>
          <p:cNvSpPr txBox="1">
            <a:spLocks/>
          </p:cNvSpPr>
          <p:nvPr/>
        </p:nvSpPr>
        <p:spPr>
          <a:xfrm>
            <a:off x="3848194" y="6216109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Tinklo priežiūros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4-asis sk.…"/>
          <p:cNvSpPr txBox="1">
            <a:spLocks/>
          </p:cNvSpPr>
          <p:nvPr/>
        </p:nvSpPr>
        <p:spPr>
          <a:xfrm>
            <a:off x="3848194" y="7080205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Tinklo diegimo 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4-asis sk.…"/>
          <p:cNvSpPr txBox="1">
            <a:spLocks/>
          </p:cNvSpPr>
          <p:nvPr/>
        </p:nvSpPr>
        <p:spPr>
          <a:xfrm>
            <a:off x="6224458" y="7944301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Informacinių sistemų valdymo 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4-asis sk.…"/>
          <p:cNvSpPr txBox="1">
            <a:spLocks/>
          </p:cNvSpPr>
          <p:nvPr/>
        </p:nvSpPr>
        <p:spPr>
          <a:xfrm>
            <a:off x="8575037" y="6216109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TEMPEST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4-asis sk.…"/>
          <p:cNvSpPr txBox="1">
            <a:spLocks/>
          </p:cNvSpPr>
          <p:nvPr/>
        </p:nvSpPr>
        <p:spPr>
          <a:xfrm>
            <a:off x="8575037" y="7080205"/>
            <a:ext cx="1702507" cy="748923"/>
          </a:xfrm>
          <a:prstGeom prst="rect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numCol="1" anchor="ctr" anchorCtr="1">
            <a:noAutofit/>
          </a:bodyPr>
          <a:lstStyle>
            <a:lvl1pPr>
              <a:defRPr sz="1800"/>
            </a:lvl1pPr>
          </a:lstStyle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Kriptografijos</a:t>
            </a:r>
          </a:p>
          <a:p>
            <a:r>
              <a:rPr lang="lt-L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skyrius</a:t>
            </a:r>
            <a:endParaRPr lang="lt-L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7021" y="2535183"/>
            <a:ext cx="933588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lt-LT" sz="1800" b="0" i="0" u="none" strike="noStrike" cap="none" spc="0" normalizeH="0" baseline="0" dirty="0" smtClean="0">
                <a:ln>
                  <a:noFill/>
                </a:ln>
                <a:solidFill>
                  <a:srgbClr val="5B5854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INFORMACINIŲ</a:t>
            </a:r>
            <a:r>
              <a:rPr kumimoji="0" lang="lt-LT" sz="1800" b="0" i="0" u="none" strike="noStrike" cap="none" spc="0" normalizeH="0" dirty="0" smtClean="0">
                <a:ln>
                  <a:noFill/>
                </a:ln>
                <a:solidFill>
                  <a:srgbClr val="5B5854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 TECHNOLOGIJŲ TARNYBOS PRIE KRAŠTO APSAUGOS MINISTERIJOS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lt-LT" sz="18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STRUKTŪRA</a:t>
            </a:r>
            <a:endParaRPr kumimoji="0" lang="lt-LT" sz="1800" b="0" i="0" u="none" strike="noStrike" cap="none" spc="0" normalizeH="0" baseline="0" dirty="0">
              <a:ln>
                <a:noFill/>
              </a:ln>
              <a:solidFill>
                <a:srgbClr val="5B5854"/>
              </a:solidFill>
              <a:effectLst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4543289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8">
  <a:themeElements>
    <a:clrScheme name="New_Template8">
      <a:dk1>
        <a:srgbClr val="5B5854"/>
      </a:dk1>
      <a:lt1>
        <a:srgbClr val="072B5B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8">
  <a:themeElements>
    <a:clrScheme name="New_Template8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8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New_Template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72B5B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B5854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100</Words>
  <Application>Microsoft Office PowerPoint</Application>
  <PresentationFormat>Pasirinktinai</PresentationFormat>
  <Paragraphs>32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2" baseType="lpstr">
      <vt:lpstr>New_Template8</vt:lpstr>
      <vt:lpstr>PowerPoint pristatymas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nKSc struktūra</dc:title>
  <dc:creator>Darius Labanauskas</dc:creator>
  <cp:lastModifiedBy>PETRAUSKAITĖ Girmantė</cp:lastModifiedBy>
  <cp:revision>15</cp:revision>
  <dcterms:modified xsi:type="dcterms:W3CDTF">2017-09-04T07:24:29Z</dcterms:modified>
</cp:coreProperties>
</file>