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4DAE0"/>
          </a:solidFill>
        </a:fill>
      </a:tcStyle>
    </a:wholeTbl>
    <a:band2H>
      <a:tcTxStyle/>
      <a:tcStyle>
        <a:tcBdr/>
        <a:fill>
          <a:solidFill>
            <a:srgbClr val="EBEDF0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DE0D3"/>
          </a:solidFill>
        </a:fill>
      </a:tcStyle>
    </a:wholeTbl>
    <a:band2H>
      <a:tcTxStyle/>
      <a:tcStyle>
        <a:tcBdr/>
        <a:fill>
          <a:solidFill>
            <a:srgbClr val="EFF0EA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8D6DD"/>
          </a:solidFill>
        </a:fill>
      </a:tcStyle>
    </a:wholeTbl>
    <a:band2H>
      <a:tcTxStyle/>
      <a:tcStyle>
        <a:tcBdr/>
        <a:fill>
          <a:solidFill>
            <a:srgbClr val="ECECEF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/>
      <a:tcStyle>
        <a:tcBdr/>
        <a:fill>
          <a:solidFill>
            <a:srgbClr val="072B5B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72B5B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0D0CF"/>
          </a:solidFill>
        </a:fill>
      </a:tcStyle>
    </a:wholeTbl>
    <a:band2H>
      <a:tcTxStyle/>
      <a:tcStyle>
        <a:tcBdr/>
        <a:fill>
          <a:solidFill>
            <a:srgbClr val="E9E9E9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63"/>
    <p:restoredTop sz="96959"/>
  </p:normalViewPr>
  <p:slideViewPr>
    <p:cSldViewPr>
      <p:cViewPr varScale="1">
        <p:scale>
          <a:sx n="82" d="100"/>
          <a:sy n="82" d="100"/>
        </p:scale>
        <p:origin x="2094" y="84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760575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029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673100" y="3835400"/>
            <a:ext cx="11658600" cy="3886200"/>
          </a:xfrm>
          <a:prstGeom prst="rect">
            <a:avLst/>
          </a:prstGeom>
        </p:spPr>
        <p:txBody>
          <a:bodyPr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070100"/>
            <a:ext cx="11658600" cy="1778000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Image"/>
          <p:cNvSpPr>
            <a:spLocks noGrp="1"/>
          </p:cNvSpPr>
          <p:nvPr>
            <p:ph type="pic" sz="quarter" idx="13"/>
          </p:nvPr>
        </p:nvSpPr>
        <p:spPr>
          <a:xfrm>
            <a:off x="6502400" y="4813300"/>
            <a:ext cx="5600700" cy="40513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5" name="Image"/>
          <p:cNvSpPr>
            <a:spLocks noGrp="1"/>
          </p:cNvSpPr>
          <p:nvPr>
            <p:ph type="pic" sz="quarter" idx="14"/>
          </p:nvPr>
        </p:nvSpPr>
        <p:spPr>
          <a:xfrm>
            <a:off x="6502400" y="1079500"/>
            <a:ext cx="5600700" cy="3429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6" name="Image"/>
          <p:cNvSpPr>
            <a:spLocks noGrp="1"/>
          </p:cNvSpPr>
          <p:nvPr>
            <p:ph type="pic" sz="half" idx="15"/>
          </p:nvPr>
        </p:nvSpPr>
        <p:spPr>
          <a:xfrm>
            <a:off x="897845" y="1079500"/>
            <a:ext cx="4978404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2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Image"/>
          <p:cNvSpPr>
            <a:spLocks noGrp="1"/>
          </p:cNvSpPr>
          <p:nvPr>
            <p:ph type="pic" sz="half" idx="13"/>
          </p:nvPr>
        </p:nvSpPr>
        <p:spPr>
          <a:xfrm>
            <a:off x="68072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5" name="Image"/>
          <p:cNvSpPr>
            <a:spLocks noGrp="1"/>
          </p:cNvSpPr>
          <p:nvPr>
            <p:ph type="pic" sz="half" idx="14"/>
          </p:nvPr>
        </p:nvSpPr>
        <p:spPr>
          <a:xfrm>
            <a:off x="8890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5522" y="9235548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6483350"/>
            <a:ext cx="11658600" cy="5588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i="1" spc="52">
                <a:solidFill>
                  <a:srgbClr val="AC6254"/>
                </a:solidFill>
              </a:defRPr>
            </a:lvl1pPr>
            <a:lvl2pPr marL="734783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2pPr>
            <a:lvl3pPr marL="1115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3pPr>
            <a:lvl4pPr marL="1496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4pPr>
            <a:lvl5pPr marL="1877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Type a quote here."/>
          <p:cNvSpPr>
            <a:spLocks noGrp="1"/>
          </p:cNvSpPr>
          <p:nvPr>
            <p:ph type="body" sz="quarter" idx="13"/>
          </p:nvPr>
        </p:nvSpPr>
        <p:spPr>
          <a:xfrm>
            <a:off x="673100" y="5317837"/>
            <a:ext cx="11658600" cy="1057568"/>
          </a:xfrm>
          <a:prstGeom prst="rect">
            <a:avLst/>
          </a:prstGeom>
        </p:spPr>
        <p:txBody>
          <a:bodyPr anchor="b"/>
          <a:lstStyle/>
          <a:p>
            <a:pPr>
              <a:defRPr spc="0"/>
            </a:pPr>
            <a:endParaRPr/>
          </a:p>
        </p:txBody>
      </p:sp>
      <p:sp>
        <p:nvSpPr>
          <p:cNvPr id="125" name="”"/>
          <p:cNvSpPr>
            <a:spLocks noGrp="1"/>
          </p:cNvSpPr>
          <p:nvPr>
            <p:ph type="body" sz="quarter" idx="14"/>
          </p:nvPr>
        </p:nvSpPr>
        <p:spPr>
          <a:xfrm>
            <a:off x="6113657" y="70612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6" name="“"/>
          <p:cNvSpPr>
            <a:spLocks noGrp="1"/>
          </p:cNvSpPr>
          <p:nvPr>
            <p:ph type="body" sz="quarter" idx="15"/>
          </p:nvPr>
        </p:nvSpPr>
        <p:spPr>
          <a:xfrm>
            <a:off x="6113657" y="25654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idx="13"/>
          </p:nvPr>
        </p:nvSpPr>
        <p:spPr>
          <a:xfrm>
            <a:off x="-5649" y="0"/>
            <a:ext cx="13004808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533400" y="3479800"/>
            <a:ext cx="11938000" cy="57658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73100" y="1168400"/>
            <a:ext cx="11658600" cy="133350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7400" spc="14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508000"/>
            <a:ext cx="11658600" cy="673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Image"/>
          <p:cNvSpPr>
            <a:spLocks noGrp="1"/>
          </p:cNvSpPr>
          <p:nvPr>
            <p:ph type="pic" idx="13"/>
          </p:nvPr>
        </p:nvSpPr>
        <p:spPr>
          <a:xfrm>
            <a:off x="876300" y="2330450"/>
            <a:ext cx="11277600" cy="6477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495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/>
            </a:lvl1pPr>
          </a:lstStyle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Image"/>
          <p:cNvSpPr>
            <a:spLocks noGrp="1"/>
          </p:cNvSpPr>
          <p:nvPr>
            <p:ph type="pic" sz="half" idx="13"/>
          </p:nvPr>
        </p:nvSpPr>
        <p:spPr>
          <a:xfrm>
            <a:off x="6191617" y="1082886"/>
            <a:ext cx="5880104" cy="7747001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673100" y="4191000"/>
            <a:ext cx="4889500" cy="3581400"/>
          </a:xfrm>
          <a:prstGeom prst="rect">
            <a:avLst/>
          </a:prstGeom>
        </p:spPr>
        <p:txBody>
          <a:bodyPr/>
          <a:lstStyle>
            <a:lvl1pPr algn="l">
              <a:lnSpc>
                <a:spcPct val="80000"/>
              </a:lnSpc>
              <a:defRPr sz="7400" spc="148"/>
            </a:lvl1pPr>
          </a:lstStyle>
          <a:p>
            <a:r>
              <a:t>Title Text</a:t>
            </a:r>
          </a:p>
        </p:txBody>
      </p:sp>
      <p:sp>
        <p:nvSpPr>
          <p:cNvPr id="5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844800"/>
            <a:ext cx="4889500" cy="135890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Body Level One…"/>
          <p:cNvSpPr>
            <a:spLocks noGrp="1"/>
          </p:cNvSpPr>
          <p:nvPr>
            <p:ph type="body" idx="13"/>
          </p:nvPr>
        </p:nvSpPr>
        <p:spPr>
          <a:xfrm>
            <a:off x="673100" y="2387600"/>
            <a:ext cx="11658600" cy="64516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Image"/>
          <p:cNvSpPr>
            <a:spLocks noGrp="1"/>
          </p:cNvSpPr>
          <p:nvPr>
            <p:ph type="pic" sz="half" idx="13"/>
          </p:nvPr>
        </p:nvSpPr>
        <p:spPr>
          <a:xfrm>
            <a:off x="6172200" y="2324087"/>
            <a:ext cx="5943600" cy="6568576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8" name="Body Level One…"/>
          <p:cNvSpPr>
            <a:spLocks noGrp="1"/>
          </p:cNvSpPr>
          <p:nvPr>
            <p:ph type="body" sz="half" idx="14"/>
          </p:nvPr>
        </p:nvSpPr>
        <p:spPr>
          <a:xfrm>
            <a:off x="673100" y="2603500"/>
            <a:ext cx="4775200" cy="60198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/>
          </p:nvPr>
        </p:nvSpPr>
        <p:spPr>
          <a:xfrm>
            <a:off x="673100" y="1320800"/>
            <a:ext cx="11658600" cy="746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948462" y="1950720"/>
            <a:ext cx="10403841" cy="6615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5548"/>
            <a:ext cx="327168" cy="33760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1400" cap="all" spc="28">
                <a:solidFill>
                  <a:srgbClr val="9A958E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9pPr>
    </p:titleStyle>
    <p:bodyStyle>
      <a:lvl1pPr marL="381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1pPr>
      <a:lvl2pPr marL="762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2pPr>
      <a:lvl3pPr marL="1143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3pPr>
      <a:lvl4pPr marL="1524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4pPr>
      <a:lvl5pPr marL="1905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5pPr>
      <a:lvl6pPr marL="2286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6pPr>
      <a:lvl7pPr marL="2667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7pPr>
      <a:lvl8pPr marL="3048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8pPr>
      <a:lvl9pPr marL="3429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9pPr>
    </p:bodyStyle>
    <p:other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truktūra"/>
          <p:cNvSpPr txBox="1">
            <a:spLocks noGrp="1"/>
          </p:cNvSpPr>
          <p:nvPr>
            <p:ph type="title"/>
          </p:nvPr>
        </p:nvSpPr>
        <p:spPr>
          <a:xfrm>
            <a:off x="1079830" y="1685219"/>
            <a:ext cx="10989156" cy="1043685"/>
          </a:xfrm>
          <a:prstGeom prst="rect">
            <a:avLst/>
          </a:prstGeom>
        </p:spPr>
        <p:txBody>
          <a:bodyPr>
            <a:normAutofit/>
          </a:bodyPr>
          <a:lstStyle>
            <a:lvl1pPr defTabSz="452627">
              <a:defRPr sz="3900" spc="0"/>
            </a:lvl1pPr>
          </a:lstStyle>
          <a:p>
            <a:r>
              <a:rPr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ACIONALINIO KIBERNETINIO SAUGUMO CENTRO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prie kra</a:t>
            </a: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š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apsaugos</a:t>
            </a: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ministerijos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struktūra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467778" y="227557"/>
            <a:ext cx="3026448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algn="l"/>
            <a:endParaRPr lang="lt-L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PATVIRTINTA</a:t>
            </a:r>
          </a:p>
          <a:p>
            <a:pPr algn="l"/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Lietuvos Respublikos krašto apsaugos ministro</a:t>
            </a:r>
          </a:p>
          <a:p>
            <a:pPr marL="228600" indent="-228600" algn="l">
              <a:buAutoNum type="arabicPlain" startAt="2013"/>
            </a:pP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m. gruodžio 31 d. įsakymu Nr. V-1200 </a:t>
            </a:r>
          </a:p>
          <a:p>
            <a:pPr algn="l"/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(Lietuvos Respublikos krašto apsaugos ministro </a:t>
            </a:r>
          </a:p>
          <a:p>
            <a:pPr algn="l"/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m. lapkričio 23 d. įsakymo Nr. V-945       redakcija)</a:t>
            </a:r>
            <a:endParaRPr lang="lt-LT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CD0E6E6-C285-A246-A93F-12C4E1602CF4}"/>
              </a:ext>
            </a:extLst>
          </p:cNvPr>
          <p:cNvSpPr txBox="1"/>
          <p:nvPr/>
        </p:nvSpPr>
        <p:spPr>
          <a:xfrm>
            <a:off x="8972998" y="4876799"/>
            <a:ext cx="129942" cy="2597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algn="l"/>
            <a:r>
              <a:rPr lang="en-US" sz="1000" dirty="0" smtClean="0">
                <a:solidFill>
                  <a:srgbClr val="C00000"/>
                </a:solidFill>
              </a:rPr>
              <a:t>.</a:t>
            </a:r>
            <a:endParaRPr lang="en-US" sz="1000" dirty="0">
              <a:solidFill>
                <a:srgbClr val="C00000"/>
              </a:solidFill>
            </a:endParaRPr>
          </a:p>
        </p:txBody>
      </p:sp>
      <p:sp>
        <p:nvSpPr>
          <p:cNvPr id="43" name="Line"/>
          <p:cNvSpPr/>
          <p:nvPr/>
        </p:nvSpPr>
        <p:spPr>
          <a:xfrm flipV="1">
            <a:off x="11176638" y="4593381"/>
            <a:ext cx="0" cy="28341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71643" y="3124545"/>
            <a:ext cx="12205529" cy="6036500"/>
            <a:chOff x="405917" y="2584715"/>
            <a:chExt cx="12205529" cy="603650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DBB9E1A-35D4-3E44-9EBB-A04531C97996}"/>
                </a:ext>
              </a:extLst>
            </p:cNvPr>
            <p:cNvGrpSpPr/>
            <p:nvPr/>
          </p:nvGrpSpPr>
          <p:grpSpPr>
            <a:xfrm>
              <a:off x="405917" y="2584715"/>
              <a:ext cx="10704995" cy="6036501"/>
              <a:chOff x="813768" y="2164218"/>
              <a:chExt cx="11325678" cy="5960392"/>
            </a:xfrm>
          </p:grpSpPr>
          <p:sp>
            <p:nvSpPr>
              <p:cNvPr id="207" name="Line"/>
              <p:cNvSpPr/>
              <p:nvPr/>
            </p:nvSpPr>
            <p:spPr>
              <a:xfrm flipH="1">
                <a:off x="1064349" y="4705828"/>
                <a:ext cx="14546" cy="257579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8" name="Line"/>
              <p:cNvSpPr/>
              <p:nvPr/>
            </p:nvSpPr>
            <p:spPr>
              <a:xfrm flipV="1">
                <a:off x="1854732" y="3598344"/>
                <a:ext cx="10284714" cy="768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9" name="Line"/>
              <p:cNvSpPr/>
              <p:nvPr/>
            </p:nvSpPr>
            <p:spPr>
              <a:xfrm flipV="1">
                <a:off x="9345162" y="3599193"/>
                <a:ext cx="0" cy="27984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0" name="Line"/>
              <p:cNvSpPr/>
              <p:nvPr/>
            </p:nvSpPr>
            <p:spPr>
              <a:xfrm flipH="1" flipV="1">
                <a:off x="1854731" y="3605279"/>
                <a:ext cx="1" cy="26645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1" name="Line"/>
              <p:cNvSpPr/>
              <p:nvPr/>
            </p:nvSpPr>
            <p:spPr>
              <a:xfrm>
                <a:off x="6357337" y="2816545"/>
                <a:ext cx="3868" cy="78201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3" name="Line"/>
              <p:cNvSpPr/>
              <p:nvPr/>
            </p:nvSpPr>
            <p:spPr>
              <a:xfrm flipH="1">
                <a:off x="3676359" y="4732055"/>
                <a:ext cx="15535" cy="161373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4" name="Line"/>
              <p:cNvSpPr/>
              <p:nvPr/>
            </p:nvSpPr>
            <p:spPr>
              <a:xfrm flipH="1">
                <a:off x="1070719" y="7269957"/>
                <a:ext cx="365538" cy="1166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5" name="Line"/>
              <p:cNvSpPr/>
              <p:nvPr/>
            </p:nvSpPr>
            <p:spPr>
              <a:xfrm flipH="1">
                <a:off x="1077995" y="6289380"/>
                <a:ext cx="349766" cy="3319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6" name="Line"/>
              <p:cNvSpPr/>
              <p:nvPr/>
            </p:nvSpPr>
            <p:spPr>
              <a:xfrm flipH="1" flipV="1">
                <a:off x="1070721" y="5292118"/>
                <a:ext cx="370587" cy="53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Administracinis dep."/>
              <p:cNvSpPr txBox="1">
                <a:spLocks noChangeAspect="1"/>
              </p:cNvSpPr>
              <p:nvPr/>
            </p:nvSpPr>
            <p:spPr>
              <a:xfrm>
                <a:off x="6307452" y="2164218"/>
                <a:ext cx="1778736" cy="459246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Direktorius</a:t>
                </a:r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Administracinis dep."/>
              <p:cNvSpPr txBox="1">
                <a:spLocks noChangeAspect="1"/>
              </p:cNvSpPr>
              <p:nvPr/>
            </p:nvSpPr>
            <p:spPr>
              <a:xfrm>
                <a:off x="813768" y="3881714"/>
                <a:ext cx="1832285" cy="824112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Informacijos saugumo departamentas</a:t>
                </a:r>
                <a:endParaRPr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9" name="4-asis sk.…"/>
              <p:cNvSpPr txBox="1">
                <a:spLocks/>
              </p:cNvSpPr>
              <p:nvPr/>
            </p:nvSpPr>
            <p:spPr>
              <a:xfrm>
                <a:off x="1430841" y="4902709"/>
                <a:ext cx="1476562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Bendrųjų reikalų skyrius</a:t>
                </a:r>
                <a:endParaRPr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0" name="4-asis sk.…"/>
              <p:cNvSpPr txBox="1">
                <a:spLocks/>
              </p:cNvSpPr>
              <p:nvPr/>
            </p:nvSpPr>
            <p:spPr>
              <a:xfrm>
                <a:off x="1415306" y="5883270"/>
                <a:ext cx="1492098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</a:lstStyle>
              <a:p>
                <a:r>
                  <a:rPr lang="lt-LT" kern="1200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+mn-cs"/>
                  </a:rPr>
                  <a:t>Inovacijų ir mokymo skyrius</a:t>
                </a:r>
                <a:endParaRPr kern="1200" dirty="0">
                  <a:solidFill>
                    <a:srgbClr val="000000"/>
                  </a:solidFill>
                  <a:ea typeface="Times New Roman" panose="02020603050405020304" pitchFamily="18" charset="0"/>
                  <a:cs typeface="+mn-cs"/>
                </a:endParaRPr>
              </a:p>
            </p:txBody>
          </p:sp>
          <p:sp>
            <p:nvSpPr>
              <p:cNvPr id="31" name="4-asis sk.…"/>
              <p:cNvSpPr txBox="1">
                <a:spLocks/>
              </p:cNvSpPr>
              <p:nvPr/>
            </p:nvSpPr>
            <p:spPr>
              <a:xfrm>
                <a:off x="1430840" y="6891527"/>
                <a:ext cx="1492099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Akreditavimo</a:t>
                </a:r>
              </a:p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skyrius</a:t>
                </a:r>
                <a:endParaRPr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8" name="Administracinis dep."/>
              <p:cNvSpPr txBox="1">
                <a:spLocks noChangeAspect="1"/>
              </p:cNvSpPr>
              <p:nvPr/>
            </p:nvSpPr>
            <p:spPr>
              <a:xfrm>
                <a:off x="5925156" y="3855065"/>
                <a:ext cx="1710329" cy="824112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Kibernetinio saugumo valdymo departamentas</a:t>
                </a:r>
                <a:endPara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2" name="4-asis sk.…"/>
              <p:cNvSpPr txBox="1">
                <a:spLocks/>
              </p:cNvSpPr>
              <p:nvPr/>
            </p:nvSpPr>
            <p:spPr>
              <a:xfrm>
                <a:off x="6573229" y="4880887"/>
                <a:ext cx="1613701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Incidentų </a:t>
                </a:r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valdymo skyrius (CERT-LT)</a:t>
                </a:r>
              </a:p>
              <a:p>
                <a:endPara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3" name="4-asis sk.…"/>
              <p:cNvSpPr txBox="1">
                <a:spLocks/>
              </p:cNvSpPr>
              <p:nvPr/>
            </p:nvSpPr>
            <p:spPr>
              <a:xfrm>
                <a:off x="6573229" y="5880522"/>
                <a:ext cx="1613701" cy="775698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Kibernetinio saugumo skyrius (</a:t>
                </a:r>
                <a:r>
                  <a:rPr lang="lt-LT" sz="1400" kern="12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Mil</a:t>
                </a:r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-CERT)</a:t>
                </a:r>
              </a:p>
            </p:txBody>
          </p:sp>
          <p:sp>
            <p:nvSpPr>
              <p:cNvPr id="45" name="Line"/>
              <p:cNvSpPr/>
              <p:nvPr/>
            </p:nvSpPr>
            <p:spPr>
              <a:xfrm flipH="1" flipV="1">
                <a:off x="6236241" y="5292118"/>
                <a:ext cx="341841" cy="82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Line"/>
              <p:cNvSpPr/>
              <p:nvPr/>
            </p:nvSpPr>
            <p:spPr>
              <a:xfrm flipH="1" flipV="1">
                <a:off x="6732008" y="3595372"/>
                <a:ext cx="1" cy="259693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Administracinis dep."/>
              <p:cNvSpPr txBox="1">
                <a:spLocks noChangeAspect="1"/>
              </p:cNvSpPr>
              <p:nvPr/>
            </p:nvSpPr>
            <p:spPr>
              <a:xfrm>
                <a:off x="3174978" y="3877514"/>
                <a:ext cx="1801503" cy="824112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Kibernetinės gynybos </a:t>
                </a:r>
                <a:r>
                  <a:rPr lang="lt-LT" sz="14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departamentas</a:t>
                </a:r>
                <a:endPara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49" name="4-asis sk.…"/>
              <p:cNvSpPr txBox="1">
                <a:spLocks/>
              </p:cNvSpPr>
              <p:nvPr/>
            </p:nvSpPr>
            <p:spPr>
              <a:xfrm>
                <a:off x="4002848" y="4880130"/>
                <a:ext cx="1681031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Sistemų administravimo skyrius</a:t>
                </a:r>
                <a:endParaRPr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50" name="4-asis sk.…"/>
              <p:cNvSpPr txBox="1">
                <a:spLocks/>
              </p:cNvSpPr>
              <p:nvPr/>
            </p:nvSpPr>
            <p:spPr>
              <a:xfrm>
                <a:off x="4013053" y="5894483"/>
                <a:ext cx="1681031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endPara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r>
                  <a:rPr lang="lt-LT" sz="14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Pažeidžiamumų </a:t>
                </a:r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ir grėsmių analizės</a:t>
                </a:r>
              </a:p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skyrius</a:t>
                </a:r>
              </a:p>
              <a:p>
                <a:endPara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51" name="4-asis sk.…"/>
              <p:cNvSpPr txBox="1">
                <a:spLocks/>
              </p:cNvSpPr>
              <p:nvPr/>
            </p:nvSpPr>
            <p:spPr>
              <a:xfrm>
                <a:off x="6551881" y="6993720"/>
                <a:ext cx="1701581" cy="1130890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Kritinės informacinės infrastruktūros saugumo</a:t>
                </a:r>
                <a:endParaRPr lang="lt-LT" sz="14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r>
                  <a:rPr lang="lt-LT" sz="14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skyrius</a:t>
                </a:r>
                <a:endPara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65" name="Line"/>
              <p:cNvSpPr/>
              <p:nvPr/>
            </p:nvSpPr>
            <p:spPr>
              <a:xfrm flipH="1" flipV="1">
                <a:off x="3685739" y="5326235"/>
                <a:ext cx="311707" cy="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" name="Line"/>
              <p:cNvSpPr/>
              <p:nvPr/>
            </p:nvSpPr>
            <p:spPr>
              <a:xfrm flipH="1">
                <a:off x="3673966" y="6342228"/>
                <a:ext cx="319264" cy="4878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" name="Line"/>
              <p:cNvSpPr/>
              <p:nvPr/>
            </p:nvSpPr>
            <p:spPr>
              <a:xfrm flipH="1">
                <a:off x="6228518" y="4713260"/>
                <a:ext cx="7722" cy="259441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" name="Line"/>
              <p:cNvSpPr/>
              <p:nvPr/>
            </p:nvSpPr>
            <p:spPr>
              <a:xfrm flipH="1">
                <a:off x="6226955" y="7314661"/>
                <a:ext cx="306464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Administracinis dep.">
                <a:extLst>
                  <a:ext uri="{FF2B5EF4-FFF2-40B4-BE49-F238E27FC236}">
                    <a16:creationId xmlns:a16="http://schemas.microsoft.com/office/drawing/2014/main" id="{DD3C5545-7E2C-624F-8BDC-2F89EBF5BB7D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8459058" y="3881450"/>
                <a:ext cx="2080543" cy="824112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Regioninis kibernetinės gynybos </a:t>
                </a:r>
                <a:r>
                  <a:rPr lang="lt-LT" sz="14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centras</a:t>
                </a:r>
              </a:p>
              <a:p>
                <a:r>
                  <a:rPr lang="lt-LT" sz="14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(NKSC filialas)</a:t>
                </a:r>
                <a:endPara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7" name="4-asis sk.…">
                <a:extLst>
                  <a:ext uri="{FF2B5EF4-FFF2-40B4-BE49-F238E27FC236}">
                    <a16:creationId xmlns:a16="http://schemas.microsoft.com/office/drawing/2014/main" id="{F29AEDA6-A0CC-2B43-AB11-8A917FE138D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278253" y="4918113"/>
                <a:ext cx="1681031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Grėsmių analizės </a:t>
                </a:r>
                <a:b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</a:br>
                <a:r>
                  <a:rPr lang="lt-LT" sz="14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skyrius </a:t>
                </a:r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(CTAC)</a:t>
                </a:r>
              </a:p>
            </p:txBody>
          </p:sp>
          <p:sp>
            <p:nvSpPr>
              <p:cNvPr id="38" name="4-asis sk.…">
                <a:extLst>
                  <a:ext uri="{FF2B5EF4-FFF2-40B4-BE49-F238E27FC236}">
                    <a16:creationId xmlns:a16="http://schemas.microsoft.com/office/drawing/2014/main" id="{14300579-06B1-644A-A369-DD1944196AC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278253" y="5896008"/>
                <a:ext cx="1681031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Pratybų ir tyrimų skyrius</a:t>
                </a:r>
                <a:endPara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40" name="Line">
                <a:extLst>
                  <a:ext uri="{FF2B5EF4-FFF2-40B4-BE49-F238E27FC236}">
                    <a16:creationId xmlns:a16="http://schemas.microsoft.com/office/drawing/2014/main" id="{28D03B1F-40E7-064C-8F80-D7618B6461C1}"/>
                  </a:ext>
                </a:extLst>
              </p:cNvPr>
              <p:cNvSpPr/>
              <p:nvPr/>
            </p:nvSpPr>
            <p:spPr>
              <a:xfrm flipH="1" flipV="1">
                <a:off x="8969818" y="5330171"/>
                <a:ext cx="311707" cy="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Line">
                <a:extLst>
                  <a:ext uri="{FF2B5EF4-FFF2-40B4-BE49-F238E27FC236}">
                    <a16:creationId xmlns:a16="http://schemas.microsoft.com/office/drawing/2014/main" id="{B8DFD8BE-DB90-F848-BCFC-51BFA48A5787}"/>
                  </a:ext>
                </a:extLst>
              </p:cNvPr>
              <p:cNvSpPr/>
              <p:nvPr/>
            </p:nvSpPr>
            <p:spPr>
              <a:xfrm flipH="1">
                <a:off x="8973840" y="6338988"/>
                <a:ext cx="304413" cy="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" name="Line">
                <a:extLst>
                  <a:ext uri="{FF2B5EF4-FFF2-40B4-BE49-F238E27FC236}">
                    <a16:creationId xmlns:a16="http://schemas.microsoft.com/office/drawing/2014/main" id="{63AB8016-B6A4-BA40-AE97-0186441FF1B7}"/>
                  </a:ext>
                </a:extLst>
              </p:cNvPr>
              <p:cNvSpPr/>
              <p:nvPr/>
            </p:nvSpPr>
            <p:spPr>
              <a:xfrm flipH="1">
                <a:off x="8969818" y="4725257"/>
                <a:ext cx="2320" cy="161373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2" name="Administracinis dep.">
              <a:extLst>
                <a:ext uri="{FF2B5EF4-FFF2-40B4-BE49-F238E27FC236}">
                  <a16:creationId xmlns:a16="http://schemas.microsoft.com/office/drawing/2014/main" id="{F5DAF479-773C-9C49-A3CC-C857181C1ACA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3006587" y="3439812"/>
              <a:ext cx="1801448" cy="465110"/>
            </a:xfrm>
            <a:prstGeom prst="rect">
              <a:avLst/>
            </a:prstGeom>
            <a:noFill/>
            <a:ln w="12700" cap="flat">
              <a:solidFill>
                <a:schemeClr val="bg2">
                  <a:lumMod val="50000"/>
                </a:schemeClr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Vyriausiasis patarėjas</a:t>
              </a:r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Administracinis dep.">
              <a:extLst>
                <a:ext uri="{FF2B5EF4-FFF2-40B4-BE49-F238E27FC236}">
                  <a16:creationId xmlns:a16="http://schemas.microsoft.com/office/drawing/2014/main" id="{DD3C5545-7E2C-624F-8BDC-2F89EBF5BB7D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10226967" y="4347693"/>
              <a:ext cx="1698060" cy="834635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Nacionalinis koordinavimo centras</a:t>
              </a:r>
              <a:endParaRPr lang="lt-LT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7" name="4-asis sk.…">
              <a:extLst>
                <a:ext uri="{FF2B5EF4-FFF2-40B4-BE49-F238E27FC236}">
                  <a16:creationId xmlns:a16="http://schemas.microsoft.com/office/drawing/2014/main" id="{F29AEDA6-A0CC-2B43-AB11-8A917FE138DC}"/>
                </a:ext>
              </a:extLst>
            </p:cNvPr>
            <p:cNvSpPr txBox="1">
              <a:spLocks/>
            </p:cNvSpPr>
            <p:nvPr/>
          </p:nvSpPr>
          <p:spPr>
            <a:xfrm>
              <a:off x="11009332" y="5321894"/>
              <a:ext cx="1584505" cy="1026578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Europos Sąjungos kibernetinio saugumo iniciatyvų koordinavimo skyrius</a:t>
              </a:r>
              <a:endPara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4" name="4-asis sk.…">
              <a:extLst>
                <a:ext uri="{FF2B5EF4-FFF2-40B4-BE49-F238E27FC236}">
                  <a16:creationId xmlns:a16="http://schemas.microsoft.com/office/drawing/2014/main" id="{14300579-06B1-644A-A369-DD1944196AC0}"/>
                </a:ext>
              </a:extLst>
            </p:cNvPr>
            <p:cNvSpPr txBox="1">
              <a:spLocks/>
            </p:cNvSpPr>
            <p:nvPr/>
          </p:nvSpPr>
          <p:spPr>
            <a:xfrm>
              <a:off x="11026941" y="6454663"/>
              <a:ext cx="1584505" cy="834636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Projektų ir projektų portfelio valdymo skyrius</a:t>
              </a:r>
              <a:endParaRPr lang="lt-LT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5" name="Line">
              <a:extLst>
                <a:ext uri="{FF2B5EF4-FFF2-40B4-BE49-F238E27FC236}">
                  <a16:creationId xmlns:a16="http://schemas.microsoft.com/office/drawing/2014/main" id="{28D03B1F-40E7-064C-8F80-D7618B6461C1}"/>
                </a:ext>
              </a:extLst>
            </p:cNvPr>
            <p:cNvSpPr/>
            <p:nvPr/>
          </p:nvSpPr>
          <p:spPr>
            <a:xfrm flipH="1" flipV="1">
              <a:off x="10708400" y="5814912"/>
              <a:ext cx="29380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Line">
              <a:extLst>
                <a:ext uri="{FF2B5EF4-FFF2-40B4-BE49-F238E27FC236}">
                  <a16:creationId xmlns:a16="http://schemas.microsoft.com/office/drawing/2014/main" id="{B8DFD8BE-DB90-F848-BCFC-51BFA48A5787}"/>
                </a:ext>
              </a:extLst>
            </p:cNvPr>
            <p:cNvSpPr/>
            <p:nvPr/>
          </p:nvSpPr>
          <p:spPr>
            <a:xfrm flipH="1">
              <a:off x="10696985" y="6834142"/>
              <a:ext cx="316800" cy="49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Line">
              <a:extLst>
                <a:ext uri="{FF2B5EF4-FFF2-40B4-BE49-F238E27FC236}">
                  <a16:creationId xmlns:a16="http://schemas.microsoft.com/office/drawing/2014/main" id="{63AB8016-B6A4-BA40-AE97-0186441FF1B7}"/>
                </a:ext>
              </a:extLst>
            </p:cNvPr>
            <p:cNvSpPr/>
            <p:nvPr/>
          </p:nvSpPr>
          <p:spPr>
            <a:xfrm flipH="1">
              <a:off x="10708400" y="5202274"/>
              <a:ext cx="2187" cy="163433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Administracinis dep.">
              <a:extLst>
                <a:ext uri="{FF2B5EF4-FFF2-40B4-BE49-F238E27FC236}">
                  <a16:creationId xmlns:a16="http://schemas.microsoft.com/office/drawing/2014/main" id="{F5DAF479-773C-9C49-A3CC-C857181C1ACA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8951507" y="3440744"/>
              <a:ext cx="1801448" cy="465110"/>
            </a:xfrm>
            <a:prstGeom prst="rect">
              <a:avLst/>
            </a:prstGeom>
            <a:noFill/>
            <a:ln w="12700" cap="flat">
              <a:solidFill>
                <a:schemeClr val="bg2">
                  <a:lumMod val="50000"/>
                </a:schemeClr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Direktoriaus pavaduotojas</a:t>
              </a:r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1" name="Line"/>
          <p:cNvSpPr/>
          <p:nvPr/>
        </p:nvSpPr>
        <p:spPr>
          <a:xfrm flipH="1" flipV="1">
            <a:off x="3910111" y="3789422"/>
            <a:ext cx="1" cy="18000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Administracinis dep.">
            <a:extLst>
              <a:ext uri="{FF2B5EF4-FFF2-40B4-BE49-F238E27FC236}">
                <a16:creationId xmlns:a16="http://schemas.microsoft.com/office/drawing/2014/main" id="{F5DAF479-773C-9C49-A3CC-C857181C1ACA}"/>
              </a:ext>
            </a:extLst>
          </p:cNvPr>
          <p:cNvSpPr txBox="1">
            <a:spLocks noChangeAspect="1"/>
          </p:cNvSpPr>
          <p:nvPr/>
        </p:nvSpPr>
        <p:spPr>
          <a:xfrm>
            <a:off x="6350466" y="3979270"/>
            <a:ext cx="1801448" cy="465110"/>
          </a:xfrm>
          <a:prstGeom prst="rect">
            <a:avLst/>
          </a:prstGeom>
          <a:noFill/>
          <a:ln w="12700" cap="flat">
            <a:solidFill>
              <a:schemeClr val="bg2">
                <a:lumMod val="50000"/>
              </a:schemeClr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Direktoriaus pavaduotojas</a:t>
            </a:r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Line"/>
          <p:cNvSpPr/>
          <p:nvPr/>
        </p:nvSpPr>
        <p:spPr>
          <a:xfrm flipH="1" flipV="1">
            <a:off x="5578854" y="7351786"/>
            <a:ext cx="323107" cy="837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Line"/>
          <p:cNvSpPr/>
          <p:nvPr/>
        </p:nvSpPr>
        <p:spPr>
          <a:xfrm flipH="1" flipV="1">
            <a:off x="7295803" y="3792909"/>
            <a:ext cx="1" cy="18000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Line"/>
          <p:cNvSpPr/>
          <p:nvPr/>
        </p:nvSpPr>
        <p:spPr>
          <a:xfrm flipH="1" flipV="1">
            <a:off x="9962261" y="3789422"/>
            <a:ext cx="1" cy="18000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Line"/>
          <p:cNvSpPr/>
          <p:nvPr/>
        </p:nvSpPr>
        <p:spPr>
          <a:xfrm flipV="1">
            <a:off x="3910112" y="3782556"/>
            <a:ext cx="6052150" cy="14124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Line"/>
          <p:cNvSpPr/>
          <p:nvPr/>
        </p:nvSpPr>
        <p:spPr>
          <a:xfrm flipH="1" flipV="1">
            <a:off x="6504884" y="3606327"/>
            <a:ext cx="1" cy="18000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Lentelė 2"/>
          <p:cNvGraphicFramePr>
            <a:graphicFrameLocks noGrp="1"/>
          </p:cNvGraphicFramePr>
          <p:nvPr/>
        </p:nvGraphicFramePr>
        <p:xfrm>
          <a:off x="673100" y="4902200"/>
          <a:ext cx="11658600" cy="304800"/>
        </p:xfrm>
        <a:graphic>
          <a:graphicData uri="http://schemas.openxmlformats.org/drawingml/2006/table">
            <a:tbl>
              <a:tblPr/>
              <a:tblGrid>
                <a:gridCol w="5829300">
                  <a:extLst>
                    <a:ext uri="{9D8B030D-6E8A-4147-A177-3AD203B41FA5}">
                      <a16:colId xmlns:a16="http://schemas.microsoft.com/office/drawing/2014/main" val="4205414652"/>
                    </a:ext>
                  </a:extLst>
                </a:gridCol>
                <a:gridCol w="5829300">
                  <a:extLst>
                    <a:ext uri="{9D8B030D-6E8A-4147-A177-3AD203B41FA5}">
                      <a16:colId xmlns:a16="http://schemas.microsoft.com/office/drawing/2014/main" val="79311825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lt-LT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lt-LT" dirty="0"/>
                        <a:t>V-945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983721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_Template8">
  <a:themeElements>
    <a:clrScheme name="New_Template8">
      <a:dk1>
        <a:srgbClr val="5B5854"/>
      </a:dk1>
      <a:lt1>
        <a:srgbClr val="072B5B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8">
  <a:themeElements>
    <a:clrScheme name="New_Template8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124</Words>
  <Application>Microsoft Office PowerPoint</Application>
  <PresentationFormat>Pasirinktinai</PresentationFormat>
  <Paragraphs>35</Paragraphs>
  <Slides>1</Slides>
  <Notes>1</Notes>
  <HiddenSlides>0</HiddenSlides>
  <MMClips>0</MMClips>
  <ScaleCrop>false</ScaleCrop>
  <HeadingPairs>
    <vt:vector size="6" baseType="variant">
      <vt:variant>
        <vt:lpstr>Naudojami šriftai</vt:lpstr>
      </vt:variant>
      <vt:variant>
        <vt:i4>4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6" baseType="lpstr">
      <vt:lpstr>Avenir Medium</vt:lpstr>
      <vt:lpstr>Futura</vt:lpstr>
      <vt:lpstr>Helvetica Neue</vt:lpstr>
      <vt:lpstr>Times New Roman</vt:lpstr>
      <vt:lpstr>New_Template8</vt:lpstr>
      <vt:lpstr>nACIONALINIO KIBERNETINIO SAUGUMO CENTRO  prie krašto apsaugos ministerijos struktūra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nKSc struktūra</dc:title>
  <dc:creator>Darius Labanauskas</dc:creator>
  <cp:lastModifiedBy>DINDIENĖ Laura</cp:lastModifiedBy>
  <cp:revision>61</cp:revision>
  <dcterms:modified xsi:type="dcterms:W3CDTF">2024-01-10T08:17:10Z</dcterms:modified>
</cp:coreProperties>
</file>